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35"/>
  </p:notesMasterIdLst>
  <p:sldIdLst>
    <p:sldId id="256" r:id="rId2"/>
    <p:sldId id="257" r:id="rId3"/>
    <p:sldId id="290" r:id="rId4"/>
    <p:sldId id="291" r:id="rId5"/>
    <p:sldId id="292" r:id="rId6"/>
    <p:sldId id="261" r:id="rId7"/>
    <p:sldId id="268" r:id="rId8"/>
    <p:sldId id="265" r:id="rId9"/>
    <p:sldId id="288" r:id="rId10"/>
    <p:sldId id="266" r:id="rId11"/>
    <p:sldId id="289" r:id="rId12"/>
    <p:sldId id="293" r:id="rId13"/>
    <p:sldId id="298" r:id="rId14"/>
    <p:sldId id="296" r:id="rId15"/>
    <p:sldId id="297" r:id="rId16"/>
    <p:sldId id="299" r:id="rId17"/>
    <p:sldId id="300" r:id="rId18"/>
    <p:sldId id="305" r:id="rId19"/>
    <p:sldId id="304" r:id="rId20"/>
    <p:sldId id="306" r:id="rId21"/>
    <p:sldId id="308" r:id="rId22"/>
    <p:sldId id="307" r:id="rId23"/>
    <p:sldId id="301" r:id="rId24"/>
    <p:sldId id="302" r:id="rId25"/>
    <p:sldId id="303" r:id="rId26"/>
    <p:sldId id="310" r:id="rId27"/>
    <p:sldId id="309" r:id="rId28"/>
    <p:sldId id="311" r:id="rId29"/>
    <p:sldId id="312" r:id="rId30"/>
    <p:sldId id="313" r:id="rId31"/>
    <p:sldId id="315" r:id="rId32"/>
    <p:sldId id="278" r:id="rId33"/>
    <p:sldId id="317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Quattrocento Sans" panose="02010600030101010101" charset="0"/>
      <p:regular r:id="rId41"/>
      <p:bold r:id="rId42"/>
      <p:italic r:id="rId43"/>
      <p:boldItalic r:id="rId44"/>
    </p:embeddedFont>
    <p:embeddedFont>
      <p:font typeface="Raleway" panose="02010600030101010101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D6E"/>
    <a:srgbClr val="77183C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88445-0210-4C61-B18C-87082FC19C58}">
  <a:tblStyle styleId="{94D88445-0210-4C61-B18C-87082FC19C58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  <a:tblStyle styleId="{1FA9741D-A082-4C9B-854E-6C9CD21C81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89" d="100"/>
          <a:sy n="89" d="100"/>
        </p:scale>
        <p:origin x="84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5fe4eb67_9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25fe4eb67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437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57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31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121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63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797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73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273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2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92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5fe4eb67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525fe4eb67_9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71" name="Google Shape;171;g525fe4eb67_9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03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267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411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012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373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196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671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83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431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48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25fe4eb67_9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525fe4eb67_9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43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25fe4eb67_9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525fe4eb67_9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36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5fe4eb67_9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525fe4eb67_9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5fe4eb67_9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25fe4eb67_9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5fe4eb67_9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525fe4eb67_9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112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25fe4eb67_9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525fe4eb67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76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25fe4eb67_9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525fe4eb67_9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525fe4eb67_9_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73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25fe4eb67_9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525fe4eb67_9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5" descr="This image is an abstract decorative shape. "/>
          <p:cNvGrpSpPr/>
          <p:nvPr/>
        </p:nvGrpSpPr>
        <p:grpSpPr>
          <a:xfrm>
            <a:off x="3635606" y="-1926312"/>
            <a:ext cx="6711722" cy="9078794"/>
            <a:chOff x="4855954" y="-2833465"/>
            <a:chExt cx="8948963" cy="12105059"/>
          </a:xfrm>
        </p:grpSpPr>
        <p:sp>
          <p:nvSpPr>
            <p:cNvPr id="162" name="Google Shape;162;p25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9420272">
              <a:off x="5218810" y="-1993837"/>
              <a:ext cx="7570430" cy="10122906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25"/>
          <p:cNvSpPr txBox="1"/>
          <p:nvPr/>
        </p:nvSpPr>
        <p:spPr>
          <a:xfrm>
            <a:off x="549900" y="1546131"/>
            <a:ext cx="3634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TEAM </a:t>
            </a:r>
            <a:r>
              <a:rPr lang="en-US" altLang="zh-CN" sz="4800" b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endParaRPr sz="4800" b="1" dirty="0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752694" y="2833034"/>
            <a:ext cx="264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Team member:</a:t>
            </a:r>
          </a:p>
          <a:p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lang="en-GB" i="1" dirty="0" err="1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Dexin</a:t>
            </a:r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Mo     </a:t>
            </a:r>
            <a:r>
              <a:rPr lang="en-GB" i="1" dirty="0" err="1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Chenye</a:t>
            </a:r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Wang</a:t>
            </a:r>
          </a:p>
          <a:p>
            <a:pPr lvl="0"/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lang="en-GB" i="1" dirty="0" err="1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Yihang</a:t>
            </a:r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Li    </a:t>
            </a:r>
            <a:r>
              <a:rPr lang="en-GB" altLang="zh-CN" i="1" dirty="0" err="1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Shuquan</a:t>
            </a:r>
            <a:r>
              <a:rPr lang="en-GB" altLang="zh-CN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Yang</a:t>
            </a:r>
            <a:endParaRPr lang="en-GB" i="1" dirty="0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   Yuan Liu    Xiaojing Tang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i="1" dirty="0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903E6F-A90B-A04C-BBDA-6353CC30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73" y="1019320"/>
            <a:ext cx="6238719" cy="32649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9;p34"/>
          <p:cNvSpPr txBox="1"/>
          <p:nvPr/>
        </p:nvSpPr>
        <p:spPr>
          <a:xfrm>
            <a:off x="101740" y="45305"/>
            <a:ext cx="4428697" cy="2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lvl="0" indent="-247650"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US" altLang="zh-CN" sz="1500" b="1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Comparison : </a:t>
            </a:r>
            <a:r>
              <a:rPr lang="en-US" altLang="zh-CN" sz="1500" b="1" i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Robo</a:t>
            </a:r>
            <a:r>
              <a:rPr lang="en-US" altLang="zh-CN" sz="1500" b="1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-Advisors in HK</a:t>
            </a:r>
            <a:endParaRPr sz="1500" b="1" i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9716"/>
          <a:stretch/>
        </p:blipFill>
        <p:spPr>
          <a:xfrm>
            <a:off x="2736888" y="241901"/>
            <a:ext cx="1579178" cy="1059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249" y="423222"/>
            <a:ext cx="1813717" cy="8001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56" y="299567"/>
            <a:ext cx="1710046" cy="1151663"/>
          </a:xfrm>
          <a:prstGeom prst="rect">
            <a:avLst/>
          </a:prstGeom>
        </p:spPr>
      </p:pic>
      <p:graphicFrame>
        <p:nvGraphicFramePr>
          <p:cNvPr id="9" name="表格 76">
            <a:extLst>
              <a:ext uri="{FF2B5EF4-FFF2-40B4-BE49-F238E27FC236}">
                <a16:creationId xmlns:a16="http://schemas.microsoft.com/office/drawing/2014/main" id="{D1F4BE1F-CEFD-4CF1-B4D3-F899664B1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83235"/>
              </p:ext>
            </p:extLst>
          </p:nvPr>
        </p:nvGraphicFramePr>
        <p:xfrm>
          <a:off x="380997" y="1066385"/>
          <a:ext cx="8340439" cy="404317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9595">
                  <a:extLst>
                    <a:ext uri="{9D8B030D-6E8A-4147-A177-3AD203B41FA5}">
                      <a16:colId xmlns:a16="http://schemas.microsoft.com/office/drawing/2014/main" val="807802829"/>
                    </a:ext>
                  </a:extLst>
                </a:gridCol>
                <a:gridCol w="2030398">
                  <a:extLst>
                    <a:ext uri="{9D8B030D-6E8A-4147-A177-3AD203B41FA5}">
                      <a16:colId xmlns:a16="http://schemas.microsoft.com/office/drawing/2014/main" val="4220696764"/>
                    </a:ext>
                  </a:extLst>
                </a:gridCol>
                <a:gridCol w="1878246">
                  <a:extLst>
                    <a:ext uri="{9D8B030D-6E8A-4147-A177-3AD203B41FA5}">
                      <a16:colId xmlns:a16="http://schemas.microsoft.com/office/drawing/2014/main" val="192374455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651146263"/>
                    </a:ext>
                  </a:extLst>
                </a:gridCol>
              </a:tblGrid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AQUMON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Kristal.ai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SoFi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Hong Kong (Chloe)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340720"/>
                  </a:ext>
                </a:extLst>
              </a:tr>
              <a:tr h="5379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Fees(annual)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0.4%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327916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 Investment Amount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HK$7,800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HK$1,000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HK$1,000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928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</a:t>
                      </a:r>
                      <a:r>
                        <a:rPr lang="en-US" altLang="zh-C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Market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HK &amp; 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HK &amp; 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699233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Investment</a:t>
                      </a:r>
                      <a:r>
                        <a:rPr lang="en-US" altLang="zh-C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</a:t>
                      </a:r>
                      <a:endParaRPr lang="en-US" altLang="zh-C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ETF (stocks, bond, oil/gold)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ETF (stocks, bond),REITs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354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kern="1200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ETF (stocks, bonds)</a:t>
                      </a:r>
                      <a:endParaRPr lang="zh-CN" altLang="en-US" sz="1600" b="0" i="0" u="none" strike="noStrike" kern="1200" cap="none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945214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Rebalance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Quarterly/Monthly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Every six months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Irregular adjustment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059085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Employees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40 (3% up)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1634 (1% 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85 (5% up)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37970"/>
                  </a:ext>
                </a:extLst>
              </a:tr>
              <a:tr h="2815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Employee rating</a:t>
                      </a:r>
                      <a:endParaRPr lang="zh-CN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4.6</a:t>
                      </a:r>
                      <a:endParaRPr lang="zh-CN" altLang="en-US" sz="1600" b="0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213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1510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54" y="40835"/>
            <a:ext cx="5921253" cy="1059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9716"/>
          <a:stretch/>
        </p:blipFill>
        <p:spPr>
          <a:xfrm>
            <a:off x="472657" y="40547"/>
            <a:ext cx="1579178" cy="1059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9" y="3790533"/>
            <a:ext cx="1813717" cy="8001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6" y="3657172"/>
            <a:ext cx="5814564" cy="1066892"/>
          </a:xfrm>
          <a:prstGeom prst="rect">
            <a:avLst/>
          </a:prstGeom>
        </p:spPr>
      </p:pic>
      <p:pic>
        <p:nvPicPr>
          <p:cNvPr id="10" name="图形 15" descr="复选标记">
            <a:extLst>
              <a:ext uri="{FF2B5EF4-FFF2-40B4-BE49-F238E27FC236}">
                <a16:creationId xmlns:a16="http://schemas.microsoft.com/office/drawing/2014/main" id="{5DBCCEA1-0B3C-4CE6-AA08-2DB1364C0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819" y="1834398"/>
            <a:ext cx="431286" cy="431286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48431"/>
              </p:ext>
            </p:extLst>
          </p:nvPr>
        </p:nvGraphicFramePr>
        <p:xfrm>
          <a:off x="1903384" y="1235482"/>
          <a:ext cx="6785607" cy="159107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785607">
                  <a:extLst>
                    <a:ext uri="{9D8B030D-6E8A-4147-A177-3AD203B41FA5}">
                      <a16:colId xmlns:a16="http://schemas.microsoft.com/office/drawing/2014/main" val="1305340796"/>
                    </a:ext>
                  </a:extLst>
                </a:gridCol>
              </a:tblGrid>
              <a:tr h="34139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Strong past performance (&gt; 20% in 2019) and high transparency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2209419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All ETFs in the portfolio are carefully analyzed and selected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348640"/>
                  </a:ext>
                </a:extLst>
              </a:tr>
              <a:tr h="56087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Easy to use app. Even if you have no accounts,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the app has useful information on how to start investing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192209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Uses US ETFs which charge lower fees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979889"/>
                  </a:ext>
                </a:extLst>
              </a:tr>
            </a:tbl>
          </a:graphicData>
        </a:graphic>
      </p:graphicFrame>
      <p:pic>
        <p:nvPicPr>
          <p:cNvPr id="14" name="图形 18" descr="关闭">
            <a:extLst>
              <a:ext uri="{FF2B5EF4-FFF2-40B4-BE49-F238E27FC236}">
                <a16:creationId xmlns:a16="http://schemas.microsoft.com/office/drawing/2014/main" id="{5C56A20C-5A3F-457C-A7D4-86C2E65D5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2246" y="3076924"/>
            <a:ext cx="431286" cy="431286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79547"/>
              </p:ext>
            </p:extLst>
          </p:nvPr>
        </p:nvGraphicFramePr>
        <p:xfrm>
          <a:off x="1917239" y="3061694"/>
          <a:ext cx="6771752" cy="3742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771752">
                  <a:extLst>
                    <a:ext uri="{9D8B030D-6E8A-4147-A177-3AD203B41FA5}">
                      <a16:colId xmlns:a16="http://schemas.microsoft.com/office/drawing/2014/main" val="3658853669"/>
                    </a:ext>
                  </a:extLst>
                </a:gridCol>
              </a:tblGrid>
              <a:tr h="37423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Minimum investment amount is slightly higher than other </a:t>
                      </a:r>
                      <a:r>
                        <a:rPr lang="en-US" altLang="zh-CN" sz="1600" b="0" i="0" u="none" strike="noStrike" cap="none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robo</a:t>
                      </a:r>
                      <a:r>
                        <a:rPr lang="en-US" altLang="zh-CN" sz="1600" b="0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-advisors</a:t>
                      </a:r>
                      <a:endParaRPr lang="zh-CN" altLang="en-US" sz="1600" b="0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54906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DBDCC13-4E47-415F-AC5E-9A96468A2E90}"/>
              </a:ext>
            </a:extLst>
          </p:cNvPr>
          <p:cNvSpPr txBox="1"/>
          <p:nvPr/>
        </p:nvSpPr>
        <p:spPr>
          <a:xfrm>
            <a:off x="0" y="1796128"/>
            <a:ext cx="123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PROS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BDCC13-4E47-415F-AC5E-9A96468A2E90}"/>
              </a:ext>
            </a:extLst>
          </p:cNvPr>
          <p:cNvSpPr txBox="1"/>
          <p:nvPr/>
        </p:nvSpPr>
        <p:spPr>
          <a:xfrm>
            <a:off x="-43883" y="3123027"/>
            <a:ext cx="123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CONS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945609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A4DC3587-B1CD-4F92-B7B9-8E56C4B9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2" y="935144"/>
            <a:ext cx="4612860" cy="3712918"/>
          </a:xfrm>
          <a:prstGeom prst="rect">
            <a:avLst/>
          </a:prstGeom>
        </p:spPr>
      </p:pic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7"/>
          <p:cNvSpPr txBox="1"/>
          <p:nvPr/>
        </p:nvSpPr>
        <p:spPr>
          <a:xfrm>
            <a:off x="450653" y="198164"/>
            <a:ext cx="697400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Strategy analysis: </a:t>
            </a:r>
            <a:r>
              <a:rPr lang="en-GB" sz="20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Markowitz efficient frontier  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4"/>
          <a:srcRect/>
          <a:stretch/>
        </p:blipFill>
        <p:spPr>
          <a:xfrm>
            <a:off x="7350116" y="294670"/>
            <a:ext cx="1502900" cy="3256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A5503A-6730-4C72-9A63-4021AF6326CA}"/>
                  </a:ext>
                </a:extLst>
              </p:cNvPr>
              <p:cNvSpPr txBox="1"/>
              <p:nvPr/>
            </p:nvSpPr>
            <p:spPr>
              <a:xfrm>
                <a:off x="209336" y="1085655"/>
                <a:ext cx="582861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3000">
                    <a:solidFill>
                      <a:srgbClr val="FFFFFF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Mean Variance analysis of portfolio:</a:t>
                </a:r>
              </a:p>
              <a:p>
                <a:pPr marL="0" marR="0" lvl="0" indent="0" algn="l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3000">
                    <a:solidFill>
                      <a:srgbClr val="FFFFFF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DF1D6E"/>
                    </a:solidFill>
                    <a:effectLst/>
                    <a:uLnTx/>
                    <a:uFillTx/>
                    <a:latin typeface="Exo"/>
                    <a:sym typeface="Exo"/>
                  </a:rPr>
                  <a:t>Expected Return:</a:t>
                </a:r>
              </a:p>
              <a:p>
                <a:pPr marL="0" marR="0" lvl="0" indent="0" algn="l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3000">
                    <a:solidFill>
                      <a:srgbClr val="FFFFFF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	𝐸𝑅𝑝=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xo"/>
                      </a:rPr>
                      <m:t>∑</m:t>
                    </m:r>
                  </m:oMath>
                </a14:m>
                <a:r>
                  <a:rPr kumimoji="0" lang="si-LK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𝑤𝑖𝐸(𝑅𝑖)</a:t>
                </a:r>
              </a:p>
              <a:p>
                <a:pPr marL="0" marR="0" lvl="0" indent="0" algn="l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3000">
                    <a:solidFill>
                      <a:srgbClr val="FFFFFF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DF1D6E"/>
                    </a:solidFill>
                    <a:effectLst/>
                    <a:uLnTx/>
                    <a:uFillTx/>
                    <a:latin typeface="Exo"/>
                    <a:sym typeface="Exo"/>
                  </a:rPr>
                  <a:t>Variance:</a:t>
                </a:r>
              </a:p>
              <a:p>
                <a:pPr marL="0" marR="0" lvl="0" indent="0" algn="l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3000">
                    <a:solidFill>
                      <a:srgbClr val="FFFFFF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Exo"/>
                      </a:rPr>
                      <m:t>  </m:t>
                    </m:r>
                    <m:sSup>
                      <m:sSupPr>
                        <m:ctrlPr>
                          <a:rPr kumimoji="0" lang="si-LK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</m:ctrlPr>
                      </m:sSupPr>
                      <m:e>
                        <m:r>
                          <a:rPr kumimoji="0" lang="zh-CN" altLang="si-LK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𝜎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𝑝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Exo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=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ea typeface="Cambria Math" panose="02040503050406030204" pitchFamily="18" charset="0"/>
                    <a:sym typeface="Ex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xo"/>
                      </a:rPr>
                      <m:t>∑ </m:t>
                    </m:r>
                    <m:sSup>
                      <m:sSupPr>
                        <m:ctrlPr>
                          <a:rPr kumimoji="0" lang="si-LK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𝑤𝑖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si-LK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si-LK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</m:ctrlPr>
                      </m:sSupPr>
                      <m:e>
                        <m:r>
                          <a:rPr kumimoji="0" lang="zh-CN" altLang="si-LK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𝜎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𝑖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Exo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Exo"/>
                      </a:rPr>
                      <m:t> </m:t>
                    </m:r>
                  </m:oMath>
                </a14:m>
                <a:r>
                  <a:rPr kumimoji="0" lang="si-LK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+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ea typeface="Cambria Math" panose="02040503050406030204" pitchFamily="18" charset="0"/>
                    <a:sym typeface="Ex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Exo"/>
                      </a:rPr>
                      <m:t>∑ ∑ </m:t>
                    </m:r>
                  </m:oMath>
                </a14:m>
                <a:r>
                  <a:rPr kumimoji="0" lang="si-LK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Exo"/>
                    <a:sym typeface="Exo"/>
                  </a:rPr>
                  <a:t>𝑤𝑖𝑤𝑗𝜎𝑖𝜎𝑗𝜌𝑖𝑗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xo"/>
                  <a:sym typeface="Exo"/>
                </a:endParaRPr>
              </a:p>
              <a:p>
                <a:endPara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1800" b="1" dirty="0">
                    <a:solidFill>
                      <a:srgbClr val="DF1D6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Strategy:</a:t>
                </a:r>
              </a:p>
              <a:p>
                <a:r>
                  <a:rPr lang="en-US" altLang="zh-CN" sz="1800" b="1" dirty="0">
                    <a:solidFill>
                      <a:srgbClr val="DF1D6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</a:t>
                </a:r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 Max (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𝐸𝑅𝑝</a:t>
                </a:r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2.  Min (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𝜎𝑝</a:t>
                </a:r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3.  Max (Sharpe Ratio) = Max ((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𝑟−𝑟𝑓</a:t>
                </a:r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)/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𝜎</a:t>
                </a:r>
                <a:r>
                  <a:rPr lang="en-US" altLang="zh-CN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A5503A-6730-4C72-9A63-4021AF63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36" y="1085655"/>
                <a:ext cx="5828613" cy="3046988"/>
              </a:xfrm>
              <a:prstGeom prst="rect">
                <a:avLst/>
              </a:prstGeom>
              <a:blipFill>
                <a:blip r:embed="rId5"/>
                <a:stretch>
                  <a:fillRect l="-1046" t="-1000" b="-2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2156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7"/>
          <p:cNvSpPr txBox="1"/>
          <p:nvPr/>
        </p:nvSpPr>
        <p:spPr>
          <a:xfrm>
            <a:off x="376115" y="375125"/>
            <a:ext cx="697400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Strategy analysis: B</a:t>
            </a:r>
            <a:r>
              <a:rPr lang="en-US" altLang="zh-CN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lack </a:t>
            </a:r>
            <a:r>
              <a:rPr lang="en-US" altLang="zh-CN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50116" y="294670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166482-2A4B-4871-B488-9D68D428C1B2}"/>
              </a:ext>
            </a:extLst>
          </p:cNvPr>
          <p:cNvSpPr txBox="1"/>
          <p:nvPr/>
        </p:nvSpPr>
        <p:spPr>
          <a:xfrm>
            <a:off x="450653" y="2103542"/>
            <a:ext cx="73627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Resulting portfolios of MVO tend to perform shockingly badly in practice, worse than if you were to just equally-weight the assets.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As it happens, the major cause of problems is the use of mean historical returns to estimate future returns.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The Black-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Litterman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model attempts to improve on this by using a clever Bayesian scheme to construct the expected returns vector.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D73233-23E4-446D-98D7-9E9916FF9D31}"/>
              </a:ext>
            </a:extLst>
          </p:cNvPr>
          <p:cNvSpPr txBox="1"/>
          <p:nvPr/>
        </p:nvSpPr>
        <p:spPr>
          <a:xfrm>
            <a:off x="587147" y="1611495"/>
            <a:ext cx="5233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xo"/>
                <a:sym typeface="Exo"/>
              </a:rPr>
              <a:t>Why improve? </a:t>
            </a:r>
          </a:p>
        </p:txBody>
      </p:sp>
    </p:spTree>
    <p:extLst>
      <p:ext uri="{BB962C8B-B14F-4D97-AF65-F5344CB8AC3E}">
        <p14:creationId xmlns:p14="http://schemas.microsoft.com/office/powerpoint/2010/main" val="8300620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50116" y="294670"/>
            <a:ext cx="1502900" cy="32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Content Placeholder 4" descr="Screenshot from 2020-12-20 22-18-19">
            <a:extLst>
              <a:ext uri="{FF2B5EF4-FFF2-40B4-BE49-F238E27FC236}">
                <a16:creationId xmlns:a16="http://schemas.microsoft.com/office/drawing/2014/main" id="{2F9D1691-08E8-4F80-B71A-B40B01E0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83" y="1599915"/>
            <a:ext cx="7473026" cy="3248915"/>
          </a:xfrm>
          <a:prstGeom prst="rect">
            <a:avLst/>
          </a:prstGeom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697400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Strategy analysis: B</a:t>
            </a:r>
            <a:r>
              <a:rPr lang="en-US" altLang="zh-CN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lack </a:t>
            </a:r>
            <a:r>
              <a:rPr lang="en-US" altLang="zh-CN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B725-6E56-424D-B98F-601176BD1337}"/>
              </a:ext>
            </a:extLst>
          </p:cNvPr>
          <p:cNvSpPr txBox="1"/>
          <p:nvPr/>
        </p:nvSpPr>
        <p:spPr>
          <a:xfrm>
            <a:off x="445583" y="1117218"/>
            <a:ext cx="5233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xo"/>
                <a:sym typeface="Exo"/>
              </a:rPr>
              <a:t>Basic idea</a:t>
            </a:r>
          </a:p>
        </p:txBody>
      </p:sp>
    </p:spTree>
    <p:extLst>
      <p:ext uri="{BB962C8B-B14F-4D97-AF65-F5344CB8AC3E}">
        <p14:creationId xmlns:p14="http://schemas.microsoft.com/office/powerpoint/2010/main" val="3746609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Content Placeholder 3" descr="Screenshot from 2020-12-20 22-13-41">
            <a:extLst>
              <a:ext uri="{FF2B5EF4-FFF2-40B4-BE49-F238E27FC236}">
                <a16:creationId xmlns:a16="http://schemas.microsoft.com/office/drawing/2014/main" id="{A8BB94A7-6233-46D3-B00F-2D4CA3DD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22" y="1122029"/>
            <a:ext cx="7317144" cy="3516684"/>
          </a:xfrm>
          <a:prstGeom prst="rect">
            <a:avLst/>
          </a:prstGeom>
        </p:spPr>
      </p:pic>
      <p:sp>
        <p:nvSpPr>
          <p:cNvPr id="222" name="Google Shape;222;p27"/>
          <p:cNvSpPr txBox="1"/>
          <p:nvPr/>
        </p:nvSpPr>
        <p:spPr>
          <a:xfrm>
            <a:off x="273027" y="223915"/>
            <a:ext cx="7659731" cy="61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Essentially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Beysian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Method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4"/>
          <a:srcRect/>
          <a:stretch/>
        </p:blipFill>
        <p:spPr>
          <a:xfrm>
            <a:off x="7350116" y="294670"/>
            <a:ext cx="1502900" cy="32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58421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Replicate key component:  </a:t>
            </a:r>
            <a:r>
              <a:rPr lang="en-GB" sz="2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Basic Assumptions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18512F71-839E-4F00-A90D-F38A078D190E}"/>
              </a:ext>
            </a:extLst>
          </p:cNvPr>
          <p:cNvSpPr txBox="1"/>
          <p:nvPr/>
        </p:nvSpPr>
        <p:spPr>
          <a:xfrm>
            <a:off x="376115" y="990484"/>
            <a:ext cx="8316064" cy="369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lang="en-US" sz="1800" dirty="0">
                <a:solidFill>
                  <a:schemeClr val="tx1"/>
                </a:solidFill>
              </a:rPr>
              <a:t>In our toy example, our universe has only </a:t>
            </a:r>
            <a:r>
              <a:rPr lang="en-US" sz="1800" b="1" dirty="0">
                <a:solidFill>
                  <a:srgbClr val="ED2F78"/>
                </a:solidFill>
              </a:rPr>
              <a:t>Top20 (by Market Cap) S&amp;P500 symbols</a:t>
            </a:r>
            <a:r>
              <a:rPr lang="en-US" sz="1800" dirty="0"/>
              <a:t>. </a:t>
            </a:r>
            <a:r>
              <a:rPr lang="en-US" sz="1800" dirty="0">
                <a:solidFill>
                  <a:schemeClr val="tx1"/>
                </a:solidFill>
              </a:rPr>
              <a:t>Though in real case, our base assets can be any </a:t>
            </a:r>
            <a:r>
              <a:rPr lang="en-US" sz="1800" b="1" dirty="0">
                <a:solidFill>
                  <a:srgbClr val="ED2F78"/>
                </a:solidFill>
              </a:rPr>
              <a:t>global asset such as stocks, bonds, ETF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and so on. We can do that for real case.</a:t>
            </a:r>
          </a:p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lang="en-US" sz="1800" dirty="0">
                <a:solidFill>
                  <a:schemeClr val="tx1"/>
                </a:solidFill>
              </a:rPr>
              <a:t>We use 10-Year Treasure Rate of the day 09/30/2020, which is </a:t>
            </a:r>
            <a:r>
              <a:rPr lang="en-US" sz="1800" b="1" dirty="0">
                <a:solidFill>
                  <a:srgbClr val="ED2F78"/>
                </a:solidFill>
              </a:rPr>
              <a:t>1.01%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as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ED2F78"/>
                </a:solidFill>
              </a:rPr>
              <a:t>our risk-free-rate</a:t>
            </a:r>
            <a:r>
              <a:rPr lang="en-US" sz="1800" dirty="0"/>
              <a:t>. </a:t>
            </a:r>
            <a:r>
              <a:rPr lang="en-US" sz="1800" b="1" dirty="0">
                <a:solidFill>
                  <a:srgbClr val="ED2F78"/>
                </a:solidFill>
              </a:rPr>
              <a:t>Data range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ED2F78"/>
                </a:solidFill>
              </a:rPr>
              <a:t>09/30/2020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lang="en-US" sz="1800" dirty="0">
                <a:solidFill>
                  <a:schemeClr val="tx1"/>
                </a:solidFill>
              </a:rPr>
              <a:t>Views: </a:t>
            </a:r>
            <a:r>
              <a:rPr lang="en-US" sz="1800" b="1" dirty="0">
                <a:solidFill>
                  <a:srgbClr val="ED2F78"/>
                </a:solidFill>
              </a:rPr>
              <a:t>Use the annualized mean return of next two month’s return as our views</a:t>
            </a:r>
            <a:r>
              <a:rPr lang="en-US" sz="1800" dirty="0">
                <a:solidFill>
                  <a:schemeClr val="tx1"/>
                </a:solidFill>
              </a:rPr>
              <a:t>. In real case, we can combine with some machine learning tectonics such as LSTM or some Time Series Prediction methods to generate our views. (absolute views)</a:t>
            </a:r>
          </a:p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Ø"/>
              <a:defRPr sz="30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lang="en-US" sz="1800" dirty="0">
                <a:solidFill>
                  <a:schemeClr val="tx1"/>
                </a:solidFill>
              </a:rPr>
              <a:t>For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ED2F78"/>
                </a:solidFill>
              </a:rPr>
              <a:t>Back-testing</a:t>
            </a:r>
            <a:r>
              <a:rPr lang="en-US" sz="1800" dirty="0">
                <a:solidFill>
                  <a:schemeClr val="tx1"/>
                </a:solidFill>
              </a:rPr>
              <a:t>, We choose the </a:t>
            </a:r>
            <a:r>
              <a:rPr lang="en-US" sz="1800" b="1" dirty="0">
                <a:solidFill>
                  <a:srgbClr val="ED2F78"/>
                </a:solidFill>
              </a:rPr>
              <a:t>month 1, 3, 6, 9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as our </a:t>
            </a:r>
            <a:r>
              <a:rPr lang="en-US" sz="1800" b="1" dirty="0">
                <a:solidFill>
                  <a:srgbClr val="ED2F78"/>
                </a:solidFill>
              </a:rPr>
              <a:t>rebalance months</a:t>
            </a:r>
            <a:r>
              <a:rPr lang="en-US" sz="1800" dirty="0">
                <a:solidFill>
                  <a:schemeClr val="tx1"/>
                </a:solidFill>
              </a:rPr>
              <a:t>. Set </a:t>
            </a:r>
            <a:r>
              <a:rPr lang="en-US" sz="1800" b="1" dirty="0">
                <a:solidFill>
                  <a:srgbClr val="ED2F78"/>
                </a:solidFill>
              </a:rPr>
              <a:t>start cash as 10,000, and commission rate as 0.003</a:t>
            </a:r>
            <a:r>
              <a:rPr lang="en-US" altLang="zh-CN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682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Replicate key component: Data info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0" name="Picture 8" descr="DataSource">
            <a:extLst>
              <a:ext uri="{FF2B5EF4-FFF2-40B4-BE49-F238E27FC236}">
                <a16:creationId xmlns:a16="http://schemas.microsoft.com/office/drawing/2014/main" id="{F1AD6531-2261-40F5-BA1E-938E9F111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70" y="1130582"/>
            <a:ext cx="8366059" cy="35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586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Replicate key component: Data info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2" name="Content Placeholder 6" descr="Top20">
            <a:extLst>
              <a:ext uri="{FF2B5EF4-FFF2-40B4-BE49-F238E27FC236}">
                <a16:creationId xmlns:a16="http://schemas.microsoft.com/office/drawing/2014/main" id="{BFB8B574-EC2D-4B6A-B783-F669B3263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70" y="1089179"/>
            <a:ext cx="7682128" cy="3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2964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Replicate key component: Data info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8" name="Content Placeholder 5" descr="From_YahooFinance">
            <a:extLst>
              <a:ext uri="{FF2B5EF4-FFF2-40B4-BE49-F238E27FC236}">
                <a16:creationId xmlns:a16="http://schemas.microsoft.com/office/drawing/2014/main" id="{4CF585D2-6442-463F-BC0F-4D19F8EC0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34" y="858760"/>
            <a:ext cx="8011485" cy="1455483"/>
          </a:xfrm>
          <a:prstGeom prst="rect">
            <a:avLst/>
          </a:prstGeom>
        </p:spPr>
      </p:pic>
      <p:pic>
        <p:nvPicPr>
          <p:cNvPr id="12" name="Picture 4" descr="Our_Data">
            <a:extLst>
              <a:ext uri="{FF2B5EF4-FFF2-40B4-BE49-F238E27FC236}">
                <a16:creationId xmlns:a16="http://schemas.microsoft.com/office/drawing/2014/main" id="{90FFF6D6-5046-4242-8B73-F1024F5E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70" y="2147519"/>
            <a:ext cx="6147140" cy="29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879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6" descr="This image is a woman's hand writing on a piece of paper. "/>
          <p:cNvGrpSpPr/>
          <p:nvPr/>
        </p:nvGrpSpPr>
        <p:grpSpPr>
          <a:xfrm>
            <a:off x="3361498" y="-832923"/>
            <a:ext cx="6554657" cy="6711520"/>
            <a:chOff x="4597682" y="-962767"/>
            <a:chExt cx="7594320" cy="7776063"/>
          </a:xfrm>
        </p:grpSpPr>
        <p:sp>
          <p:nvSpPr>
            <p:cNvPr id="187" name="Google Shape;187;p26"/>
            <p:cNvSpPr/>
            <p:nvPr/>
          </p:nvSpPr>
          <p:spPr>
            <a:xfrm>
              <a:off x="4597682" y="-6899"/>
              <a:ext cx="7594318" cy="6820195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12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6353804" y="1723237"/>
              <a:ext cx="4110751" cy="3954850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7676266" y="1441003"/>
              <a:ext cx="2981817" cy="1632476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8108129" y="1426667"/>
              <a:ext cx="1347554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26"/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</p:grpSpPr>
          <p:sp>
            <p:nvSpPr>
              <p:cNvPr id="195" name="Google Shape;195;p26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26"/>
            <p:cNvSpPr/>
            <p:nvPr/>
          </p:nvSpPr>
          <p:spPr>
            <a:xfrm>
              <a:off x="7609964" y="1441003"/>
              <a:ext cx="4582037" cy="5372292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721066" y="1559272"/>
              <a:ext cx="2833085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9860664" y="3376318"/>
              <a:ext cx="2331338" cy="3436977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9860664" y="3557306"/>
              <a:ext cx="1782998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 rot="-675222">
              <a:off x="6655520" y="-437650"/>
              <a:ext cx="5483684" cy="1036460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399891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6"/>
          <p:cNvSpPr txBox="1"/>
          <p:nvPr/>
        </p:nvSpPr>
        <p:spPr>
          <a:xfrm>
            <a:off x="887866" y="489761"/>
            <a:ext cx="363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  <a:endParaRPr sz="33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763827" y="1486386"/>
            <a:ext cx="3151116" cy="438525"/>
            <a:chOff x="518433" y="1964250"/>
            <a:chExt cx="4201488" cy="584700"/>
          </a:xfrm>
        </p:grpSpPr>
        <p:sp>
          <p:nvSpPr>
            <p:cNvPr id="175" name="Google Shape;175;p26"/>
            <p:cNvSpPr/>
            <p:nvPr/>
          </p:nvSpPr>
          <p:spPr>
            <a:xfrm>
              <a:off x="518433" y="1981199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183821" y="1964250"/>
              <a:ext cx="3536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Background &amp; Funding history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756260" y="1861280"/>
            <a:ext cx="5355466" cy="280708"/>
            <a:chOff x="539532" y="2724742"/>
            <a:chExt cx="5178101" cy="354747"/>
          </a:xfrm>
        </p:grpSpPr>
        <p:sp>
          <p:nvSpPr>
            <p:cNvPr id="178" name="Google Shape;178;p26"/>
            <p:cNvSpPr/>
            <p:nvPr/>
          </p:nvSpPr>
          <p:spPr>
            <a:xfrm>
              <a:off x="539532" y="2847626"/>
              <a:ext cx="321754" cy="231863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018121" y="2724742"/>
              <a:ext cx="4699512" cy="23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Market Opportunity </a:t>
              </a:r>
              <a:r>
                <a:rPr lang="en-US" altLang="zh-CN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r>
                <a:rPr lang="en-GB" altLang="zh-CN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Business Model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CN" altLang="en-US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r>
                <a:rPr kumimoji="0" lang="en-GB" altLang="zh-CN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Competitive Analysis</a:t>
              </a:r>
              <a:endParaRPr kumimoji="0" lang="en-GB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r>
                <a:rPr lang="en-GB" altLang="zh-CN" sz="1050" b="1" i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lang="en-GB" altLang="zh-CN" sz="9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100" dirty="0"/>
            </a:p>
          </p:txBody>
        </p:sp>
      </p:grpSp>
      <p:grpSp>
        <p:nvGrpSpPr>
          <p:cNvPr id="180" name="Google Shape;180;p26"/>
          <p:cNvGrpSpPr/>
          <p:nvPr/>
        </p:nvGrpSpPr>
        <p:grpSpPr>
          <a:xfrm>
            <a:off x="751721" y="2458871"/>
            <a:ext cx="3163222" cy="230850"/>
            <a:chOff x="502292" y="3720458"/>
            <a:chExt cx="4217629" cy="307800"/>
          </a:xfrm>
        </p:grpSpPr>
        <p:sp>
          <p:nvSpPr>
            <p:cNvPr id="181" name="Google Shape;181;p26"/>
            <p:cNvSpPr/>
            <p:nvPr/>
          </p:nvSpPr>
          <p:spPr>
            <a:xfrm>
              <a:off x="502292" y="3727981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183821" y="3720458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761582" y="3317650"/>
            <a:ext cx="3153361" cy="230850"/>
            <a:chOff x="503394" y="4555563"/>
            <a:chExt cx="4204482" cy="307800"/>
          </a:xfrm>
        </p:grpSpPr>
        <p:sp>
          <p:nvSpPr>
            <p:cNvPr id="184" name="Google Shape;184;p26"/>
            <p:cNvSpPr/>
            <p:nvPr/>
          </p:nvSpPr>
          <p:spPr>
            <a:xfrm>
              <a:off x="503394" y="4608862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171776" y="4555563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Demo &amp; future work</a:t>
              </a:r>
              <a:endParaRPr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6"/>
          <p:cNvGrpSpPr/>
          <p:nvPr/>
        </p:nvGrpSpPr>
        <p:grpSpPr>
          <a:xfrm>
            <a:off x="749012" y="2436167"/>
            <a:ext cx="3148381" cy="656309"/>
            <a:chOff x="498679" y="4010865"/>
            <a:chExt cx="4197842" cy="875076"/>
          </a:xfrm>
        </p:grpSpPr>
        <p:sp>
          <p:nvSpPr>
            <p:cNvPr id="204" name="Google Shape;204;p26"/>
            <p:cNvSpPr/>
            <p:nvPr/>
          </p:nvSpPr>
          <p:spPr>
            <a:xfrm>
              <a:off x="498679" y="4653743"/>
              <a:ext cx="431655" cy="232198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160422" y="4010865"/>
              <a:ext cx="3536099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grpSp>
        <p:nvGrpSpPr>
          <p:cNvPr id="206" name="Google Shape;206;p26"/>
          <p:cNvGrpSpPr/>
          <p:nvPr/>
        </p:nvGrpSpPr>
        <p:grpSpPr>
          <a:xfrm>
            <a:off x="756260" y="3801510"/>
            <a:ext cx="3151116" cy="230850"/>
            <a:chOff x="518433" y="4591384"/>
            <a:chExt cx="4201488" cy="307800"/>
          </a:xfrm>
        </p:grpSpPr>
        <p:sp>
          <p:nvSpPr>
            <p:cNvPr id="207" name="Google Shape;207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1183821" y="4591384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1100"/>
            </a:p>
          </p:txBody>
        </p:sp>
      </p:grpSp>
      <p:sp>
        <p:nvSpPr>
          <p:cNvPr id="210" name="Google Shape;210;p26"/>
          <p:cNvSpPr txBox="1"/>
          <p:nvPr/>
        </p:nvSpPr>
        <p:spPr>
          <a:xfrm rot="-598302">
            <a:off x="5295330" y="2177064"/>
            <a:ext cx="2085911" cy="48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1E3ADA"/>
                </a:solidFill>
                <a:latin typeface="Calibri"/>
                <a:ea typeface="Calibri"/>
                <a:cs typeface="Calibri"/>
                <a:sym typeface="Calibri"/>
              </a:rPr>
              <a:t>FinTech…</a:t>
            </a:r>
            <a:endParaRPr sz="1100"/>
          </a:p>
        </p:txBody>
      </p:sp>
      <p:pic>
        <p:nvPicPr>
          <p:cNvPr id="40" name="图片 39" descr="徽标, 公司名称&#10;&#10;描述已自动生成">
            <a:extLst>
              <a:ext uri="{FF2B5EF4-FFF2-40B4-BE49-F238E27FC236}">
                <a16:creationId xmlns:a16="http://schemas.microsoft.com/office/drawing/2014/main" id="{121272C5-C41E-184B-B7F8-E073367F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31" y="530241"/>
            <a:ext cx="2135914" cy="87572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1E9CF8B-27A7-4054-B9F2-B6C4FC925BF5}"/>
              </a:ext>
            </a:extLst>
          </p:cNvPr>
          <p:cNvSpPr txBox="1"/>
          <p:nvPr/>
        </p:nvSpPr>
        <p:spPr>
          <a:xfrm>
            <a:off x="1167814" y="2421509"/>
            <a:ext cx="49592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altLang="zh-CN" sz="1500" b="1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Strategy analysis: EF &amp; BL</a:t>
            </a:r>
            <a:endParaRPr kumimoji="0" lang="en-GB" altLang="zh-C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185;p26">
            <a:extLst>
              <a:ext uri="{FF2B5EF4-FFF2-40B4-BE49-F238E27FC236}">
                <a16:creationId xmlns:a16="http://schemas.microsoft.com/office/drawing/2014/main" id="{24C7539F-07F4-4BB4-BC73-607C763F7D10}"/>
              </a:ext>
            </a:extLst>
          </p:cNvPr>
          <p:cNvSpPr/>
          <p:nvPr/>
        </p:nvSpPr>
        <p:spPr>
          <a:xfrm>
            <a:off x="1253956" y="2878436"/>
            <a:ext cx="2652075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Replicate key component</a:t>
            </a:r>
            <a:endParaRPr sz="15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Efficient Frontier —— Minimize Risk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8" name="Content Placeholder 5" descr="Performance_min_risk">
            <a:extLst>
              <a:ext uri="{FF2B5EF4-FFF2-40B4-BE49-F238E27FC236}">
                <a16:creationId xmlns:a16="http://schemas.microsoft.com/office/drawing/2014/main" id="{A4396CA3-D77D-4BDB-8855-D7687BD96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20" y="1078317"/>
            <a:ext cx="4565603" cy="3689681"/>
          </a:xfrm>
          <a:prstGeom prst="rect">
            <a:avLst/>
          </a:prstGeom>
        </p:spPr>
      </p:pic>
      <p:pic>
        <p:nvPicPr>
          <p:cNvPr id="10" name="Picture 3" descr="pie_wt_effi_risk">
            <a:extLst>
              <a:ext uri="{FF2B5EF4-FFF2-40B4-BE49-F238E27FC236}">
                <a16:creationId xmlns:a16="http://schemas.microsoft.com/office/drawing/2014/main" id="{E16C48D0-9C59-4000-8D04-12DCAF915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623" y="1846974"/>
            <a:ext cx="5282283" cy="31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9365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Efficient Frontier —— Maximize Return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9" name="Content Placeholder 11" descr="Performance_maximize_return">
            <a:extLst>
              <a:ext uri="{FF2B5EF4-FFF2-40B4-BE49-F238E27FC236}">
                <a16:creationId xmlns:a16="http://schemas.microsoft.com/office/drawing/2014/main" id="{88E7C335-DC89-4ADA-BAA5-2109C950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94" y="964716"/>
            <a:ext cx="5120005" cy="4156710"/>
          </a:xfrm>
          <a:prstGeom prst="rect">
            <a:avLst/>
          </a:prstGeom>
        </p:spPr>
      </p:pic>
      <p:pic>
        <p:nvPicPr>
          <p:cNvPr id="12" name="Picture 9" descr="pie_wt_effi_return">
            <a:extLst>
              <a:ext uri="{FF2B5EF4-FFF2-40B4-BE49-F238E27FC236}">
                <a16:creationId xmlns:a16="http://schemas.microsoft.com/office/drawing/2014/main" id="{B021437A-58E0-41CC-8DD7-F5CA92615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521" y="1769270"/>
            <a:ext cx="5036185" cy="2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19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11569" y="226477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Black </a:t>
            </a:r>
            <a:r>
              <a:rPr lang="en-GB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Create Views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A0E9C35-39C8-4594-9DCE-757502216D85}"/>
              </a:ext>
            </a:extLst>
          </p:cNvPr>
          <p:cNvSpPr txBox="1">
            <a:spLocks/>
          </p:cNvSpPr>
          <p:nvPr/>
        </p:nvSpPr>
        <p:spPr>
          <a:xfrm>
            <a:off x="516367" y="1560883"/>
            <a:ext cx="6526037" cy="23144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r>
              <a:rPr lang="x-none" altLang="en-US" dirty="0"/>
              <a:t>Use the annualized mean return of next two month’s return as our views. </a:t>
            </a:r>
          </a:p>
          <a:p>
            <a:r>
              <a:rPr lang="x-none" altLang="en-US" dirty="0"/>
              <a:t>In real case, we can combine with some machine learning technichs such as LSTM or some Time Series Prediction methods to generate our views. (absolute views)</a:t>
            </a:r>
          </a:p>
          <a:p>
            <a:r>
              <a:rPr lang="x-none" altLang="en-US" b="1" dirty="0"/>
              <a:t>需要调整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A713646-E292-42A3-B859-7112C4D64A78}"/>
              </a:ext>
            </a:extLst>
          </p:cNvPr>
          <p:cNvSpPr txBox="1"/>
          <p:nvPr/>
        </p:nvSpPr>
        <p:spPr>
          <a:xfrm>
            <a:off x="516367" y="780577"/>
            <a:ext cx="6066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 view is just a forecast you have of the future returns of an asset. It is different to the expected returns vector required by Efficient frontier </a:t>
            </a:r>
            <a:r>
              <a:rPr lang="en-US" dirty="0" err="1"/>
              <a:t>optimisation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170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234545" y="345048"/>
            <a:ext cx="859788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 </a:t>
            </a:r>
            <a:r>
              <a:rPr lang="en-US" sz="1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Returns for Prior, Hist, Posterior, Views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0" name="Content Placeholder 5" descr="EstReturns">
            <a:extLst>
              <a:ext uri="{FF2B5EF4-FFF2-40B4-BE49-F238E27FC236}">
                <a16:creationId xmlns:a16="http://schemas.microsoft.com/office/drawing/2014/main" id="{116153DC-8E4B-4730-BBD8-1BFA558CD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6" y="899148"/>
            <a:ext cx="7377848" cy="36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738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143452" y="379847"/>
            <a:ext cx="885709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Results: </a:t>
            </a:r>
            <a:r>
              <a:rPr lang="en-US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combine with above 3 </a:t>
            </a:r>
            <a:endParaRPr lang="en-GB" sz="24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2" name="Picture 7" descr="pit_Efficient_Risk_with_BL">
            <a:extLst>
              <a:ext uri="{FF2B5EF4-FFF2-40B4-BE49-F238E27FC236}">
                <a16:creationId xmlns:a16="http://schemas.microsoft.com/office/drawing/2014/main" id="{E1AD62BE-29CE-44E6-AF26-A6D22DB5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852" y="912234"/>
            <a:ext cx="3758873" cy="2238757"/>
          </a:xfrm>
          <a:prstGeom prst="rect">
            <a:avLst/>
          </a:prstGeom>
        </p:spPr>
      </p:pic>
      <p:pic>
        <p:nvPicPr>
          <p:cNvPr id="18" name="Picture 8" descr="pit_Max_Sharpe_with_BL">
            <a:extLst>
              <a:ext uri="{FF2B5EF4-FFF2-40B4-BE49-F238E27FC236}">
                <a16:creationId xmlns:a16="http://schemas.microsoft.com/office/drawing/2014/main" id="{CCB14B8C-9979-4FA3-8BE0-3EC85E639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666" y="795550"/>
            <a:ext cx="3758881" cy="2238758"/>
          </a:xfrm>
          <a:prstGeom prst="rect">
            <a:avLst/>
          </a:prstGeom>
        </p:spPr>
      </p:pic>
      <p:pic>
        <p:nvPicPr>
          <p:cNvPr id="10" name="Picture 6" descr="pit_Efficient_Return_with_BL">
            <a:extLst>
              <a:ext uri="{FF2B5EF4-FFF2-40B4-BE49-F238E27FC236}">
                <a16:creationId xmlns:a16="http://schemas.microsoft.com/office/drawing/2014/main" id="{0E5B6767-9D03-472F-8A45-F933AD9CA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346" y="2876431"/>
            <a:ext cx="3552569" cy="21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781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76115" y="37512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BackTest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Take </a:t>
            </a:r>
            <a:r>
              <a:rPr lang="en-US" sz="24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BL+Max</a:t>
            </a:r>
            <a:r>
              <a:rPr lang="en-US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Sharpe ratio as example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0" name="Content Placeholder 5" descr="PartofRebalcanceProcess">
            <a:extLst>
              <a:ext uri="{FF2B5EF4-FFF2-40B4-BE49-F238E27FC236}">
                <a16:creationId xmlns:a16="http://schemas.microsoft.com/office/drawing/2014/main" id="{2E22DBA4-5EC6-44EA-AA5F-19D6C0C91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14" y="1494310"/>
            <a:ext cx="3612755" cy="3649189"/>
          </a:xfrm>
          <a:prstGeom prst="rect">
            <a:avLst/>
          </a:prstGeom>
        </p:spPr>
      </p:pic>
      <p:pic>
        <p:nvPicPr>
          <p:cNvPr id="12" name="Content Placeholder 3" descr="PartofRebalance2">
            <a:extLst>
              <a:ext uri="{FF2B5EF4-FFF2-40B4-BE49-F238E27FC236}">
                <a16:creationId xmlns:a16="http://schemas.microsoft.com/office/drawing/2014/main" id="{44210C58-93AE-4A3E-B62C-0F1583A82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535" y="1221608"/>
            <a:ext cx="3910004" cy="3921892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FCAA2F04-49AB-45F7-A087-C70EA1F825B5}"/>
              </a:ext>
            </a:extLst>
          </p:cNvPr>
          <p:cNvSpPr txBox="1"/>
          <p:nvPr/>
        </p:nvSpPr>
        <p:spPr>
          <a:xfrm>
            <a:off x="333814" y="824919"/>
            <a:ext cx="829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For Back Testing, We choose the month 1, 3, 6, 9 as our rebalance months. Set start cash as 10,000, and commission rate as 0.003 </a:t>
            </a:r>
          </a:p>
        </p:txBody>
      </p:sp>
    </p:spTree>
    <p:extLst>
      <p:ext uri="{BB962C8B-B14F-4D97-AF65-F5344CB8AC3E}">
        <p14:creationId xmlns:p14="http://schemas.microsoft.com/office/powerpoint/2010/main" val="28483379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38772" y="226477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BackTest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Result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400EACAB-FC94-4C4C-BEF2-20694029F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70" y="842586"/>
            <a:ext cx="7127589" cy="41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4675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11569" y="12373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BackTest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9" name="Content Placeholder 7" descr="Performance1">
            <a:extLst>
              <a:ext uri="{FF2B5EF4-FFF2-40B4-BE49-F238E27FC236}">
                <a16:creationId xmlns:a16="http://schemas.microsoft.com/office/drawing/2014/main" id="{2378BA74-4029-4FC5-A941-3A39EB84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3" y="655753"/>
            <a:ext cx="8047888" cy="45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56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11569" y="123735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BackTest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34817D-903E-4E0C-AD32-C5926173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45" y="567532"/>
            <a:ext cx="7596067" cy="43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280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175865" y="63859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</a:t>
            </a:r>
            <a:r>
              <a:rPr lang="en-US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BackTest</a:t>
            </a:r>
            <a:r>
              <a:rPr lang="en-US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12" name="Content Placeholder 3" descr="BackTest_Statistics_SPY">
            <a:extLst>
              <a:ext uri="{FF2B5EF4-FFF2-40B4-BE49-F238E27FC236}">
                <a16:creationId xmlns:a16="http://schemas.microsoft.com/office/drawing/2014/main" id="{58C6B7D0-E8FB-42B6-BEB9-B48F7782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868" y="477745"/>
            <a:ext cx="2002155" cy="4244353"/>
          </a:xfrm>
          <a:prstGeom prst="rect">
            <a:avLst/>
          </a:prstGeom>
        </p:spPr>
      </p:pic>
      <p:pic>
        <p:nvPicPr>
          <p:cNvPr id="18" name="Content Placeholder 5" descr="Backtest_Statistics_BL">
            <a:extLst>
              <a:ext uri="{FF2B5EF4-FFF2-40B4-BE49-F238E27FC236}">
                <a16:creationId xmlns:a16="http://schemas.microsoft.com/office/drawing/2014/main" id="{56726F92-06E6-406E-BF38-0A4D862EA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53" y="596167"/>
            <a:ext cx="2190115" cy="4351655"/>
          </a:xfrm>
          <a:prstGeom prst="rect">
            <a:avLst/>
          </a:prstGeom>
        </p:spPr>
      </p:pic>
      <p:sp>
        <p:nvSpPr>
          <p:cNvPr id="20" name="Google Shape;222;p27">
            <a:extLst>
              <a:ext uri="{FF2B5EF4-FFF2-40B4-BE49-F238E27FC236}">
                <a16:creationId xmlns:a16="http://schemas.microsoft.com/office/drawing/2014/main" id="{96F82A93-6DDA-4734-8AED-30F856DEA3B6}"/>
              </a:ext>
            </a:extLst>
          </p:cNvPr>
          <p:cNvSpPr txBox="1"/>
          <p:nvPr/>
        </p:nvSpPr>
        <p:spPr>
          <a:xfrm>
            <a:off x="4841217" y="545899"/>
            <a:ext cx="1090970" cy="5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DF1D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SPY			</a:t>
            </a:r>
            <a:endParaRPr lang="en-GB" sz="3600" b="1" dirty="0">
              <a:solidFill>
                <a:srgbClr val="DF1D6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rgbClr val="DF1D6E"/>
              </a:solidFill>
            </a:endParaRPr>
          </a:p>
        </p:txBody>
      </p:sp>
      <p:sp>
        <p:nvSpPr>
          <p:cNvPr id="21" name="Google Shape;222;p27">
            <a:extLst>
              <a:ext uri="{FF2B5EF4-FFF2-40B4-BE49-F238E27FC236}">
                <a16:creationId xmlns:a16="http://schemas.microsoft.com/office/drawing/2014/main" id="{36238C7F-02F2-425C-86F0-96BA8B63CAD8}"/>
              </a:ext>
            </a:extLst>
          </p:cNvPr>
          <p:cNvSpPr txBox="1"/>
          <p:nvPr/>
        </p:nvSpPr>
        <p:spPr>
          <a:xfrm>
            <a:off x="498245" y="655579"/>
            <a:ext cx="132966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F1D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DF1D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GB" sz="2400" b="1" dirty="0" err="1">
                <a:solidFill>
                  <a:srgbClr val="DF1D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litterman</a:t>
            </a:r>
            <a:r>
              <a:rPr lang="en-GB" sz="2400" b="1" dirty="0">
                <a:solidFill>
                  <a:srgbClr val="DF1D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en-GB" sz="3200" b="1" dirty="0">
                <a:solidFill>
                  <a:srgbClr val="DF1D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</a:t>
            </a:r>
            <a:endParaRPr lang="en-GB" sz="3600" b="1" dirty="0">
              <a:solidFill>
                <a:srgbClr val="DF1D6E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rgbClr val="DF1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810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61079B8-0F62-4277-9B41-56EFF4676F44}"/>
              </a:ext>
            </a:extLst>
          </p:cNvPr>
          <p:cNvSpPr/>
          <p:nvPr/>
        </p:nvSpPr>
        <p:spPr>
          <a:xfrm>
            <a:off x="410842" y="3421491"/>
            <a:ext cx="3078600" cy="1430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Google Shape;215;p27"/>
          <p:cNvSpPr/>
          <p:nvPr/>
        </p:nvSpPr>
        <p:spPr>
          <a:xfrm>
            <a:off x="3540616" y="980602"/>
            <a:ext cx="5475642" cy="35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2016, AQUMON incubated from the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Hong Kong University of Science and Technology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 to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become a leading startup company in the financial technology industry in Asia.</a:t>
            </a: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AQUMON is committed to providing transparent, stable, and low-cost financial services to more </a:t>
            </a:r>
            <a:r>
              <a:rPr lang="en-US" altLang="zh-C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institutions and retail customers </a:t>
            </a: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the </a:t>
            </a:r>
            <a:r>
              <a:rPr lang="en-US" altLang="zh-C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combination of finance, algorithms and technology</a:t>
            </a: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AQUMON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holds the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Hong Kong Securities Regulatory Commission No. 1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(securities trading),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No. 4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(advising on securities),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No. 9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(asset management) licenses and the U.S. Securities Regulatory Commission Registered Investment Adviser (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RIA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grpSp>
        <p:nvGrpSpPr>
          <p:cNvPr id="218" name="Google Shape;218;p27" descr="This image is an abstract decorative shape. "/>
          <p:cNvGrpSpPr/>
          <p:nvPr/>
        </p:nvGrpSpPr>
        <p:grpSpPr>
          <a:xfrm rot="5177918">
            <a:off x="7071493" y="2855822"/>
            <a:ext cx="3495721" cy="4361463"/>
            <a:chOff x="2950671" y="-4116586"/>
            <a:chExt cx="12607263" cy="14624733"/>
          </a:xfrm>
        </p:grpSpPr>
        <p:sp>
          <p:nvSpPr>
            <p:cNvPr id="219" name="Google Shape;219;p2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7"/>
          <p:cNvSpPr txBox="1"/>
          <p:nvPr/>
        </p:nvSpPr>
        <p:spPr>
          <a:xfrm>
            <a:off x="1044842" y="140411"/>
            <a:ext cx="4991548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AQUMON Background</a:t>
            </a:r>
            <a:endParaRPr sz="1100" dirty="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097775" y="149587"/>
            <a:ext cx="1502900" cy="32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B48BE9-AFB5-4ACE-8400-A0777FE864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484" y="758267"/>
            <a:ext cx="3078600" cy="238724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31E29-AE2B-4886-8B3A-725E77FE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8" y="3641044"/>
            <a:ext cx="2158147" cy="69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5"/>
          <a:srcRect/>
          <a:stretch/>
        </p:blipFill>
        <p:spPr>
          <a:xfrm>
            <a:off x="7329531" y="150666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311569" y="0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W</a:t>
            </a:r>
            <a:r>
              <a:rPr lang="en-US" altLang="zh-CN" sz="3200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ebpage</a:t>
            </a:r>
            <a:r>
              <a:rPr lang="en-US" altLang="zh-CN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display</a:t>
            </a:r>
            <a:endParaRPr lang="en-GB" sz="32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  <p:pic>
        <p:nvPicPr>
          <p:cNvPr id="2" name="d18e2e05f1e5f2f545ab7a3431075c3d">
            <a:hlinkClick r:id="" action="ppaction://media"/>
            <a:extLst>
              <a:ext uri="{FF2B5EF4-FFF2-40B4-BE49-F238E27FC236}">
                <a16:creationId xmlns:a16="http://schemas.microsoft.com/office/drawing/2014/main" id="{347CDD87-7DE6-4116-A603-7305F6C1A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5035" y="416292"/>
            <a:ext cx="6113929" cy="43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1;p28" descr="This image is an abstract decorative shape. ">
            <a:extLst>
              <a:ext uri="{FF2B5EF4-FFF2-40B4-BE49-F238E27FC236}">
                <a16:creationId xmlns:a16="http://schemas.microsoft.com/office/drawing/2014/main" id="{382C77EC-2E26-4B73-B41C-ABE03692537A}"/>
              </a:ext>
            </a:extLst>
          </p:cNvPr>
          <p:cNvGrpSpPr/>
          <p:nvPr/>
        </p:nvGrpSpPr>
        <p:grpSpPr>
          <a:xfrm rot="5684274">
            <a:off x="-1204341" y="-1698441"/>
            <a:ext cx="3495330" cy="4361456"/>
            <a:chOff x="2950671" y="-4116586"/>
            <a:chExt cx="12607263" cy="14624733"/>
          </a:xfrm>
        </p:grpSpPr>
        <p:sp>
          <p:nvSpPr>
            <p:cNvPr id="14" name="Google Shape;232;p28">
              <a:extLst>
                <a:ext uri="{FF2B5EF4-FFF2-40B4-BE49-F238E27FC236}">
                  <a16:creationId xmlns:a16="http://schemas.microsoft.com/office/drawing/2014/main" id="{115C704D-ECBF-4153-8597-757144A6131E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33;p28">
              <a:extLst>
                <a:ext uri="{FF2B5EF4-FFF2-40B4-BE49-F238E27FC236}">
                  <a16:creationId xmlns:a16="http://schemas.microsoft.com/office/drawing/2014/main" id="{3B30C270-7CB2-46DC-B29C-E6358FCBD2A0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34;p28">
              <a:extLst>
                <a:ext uri="{FF2B5EF4-FFF2-40B4-BE49-F238E27FC236}">
                  <a16:creationId xmlns:a16="http://schemas.microsoft.com/office/drawing/2014/main" id="{D1CDA4CF-550E-4B01-A1DB-A4B0F29DAD6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254227" y="383085"/>
            <a:ext cx="1502900" cy="32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2;p27">
            <a:extLst>
              <a:ext uri="{FF2B5EF4-FFF2-40B4-BE49-F238E27FC236}">
                <a16:creationId xmlns:a16="http://schemas.microsoft.com/office/drawing/2014/main" id="{355383A8-B1FF-4913-8CF1-E91F63A97F9E}"/>
              </a:ext>
            </a:extLst>
          </p:cNvPr>
          <p:cNvSpPr txBox="1"/>
          <p:nvPr/>
        </p:nvSpPr>
        <p:spPr>
          <a:xfrm>
            <a:off x="516367" y="306250"/>
            <a:ext cx="831606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Our future work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		</a:t>
            </a:r>
            <a:endParaRPr lang="en-GB" sz="36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612135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7" descr="This image is of an abstract shape. "/>
          <p:cNvGrpSpPr/>
          <p:nvPr/>
        </p:nvGrpSpPr>
        <p:grpSpPr>
          <a:xfrm>
            <a:off x="2213004" y="-3087439"/>
            <a:ext cx="9455447" cy="10968550"/>
            <a:chOff x="2950671" y="-4116586"/>
            <a:chExt cx="12607263" cy="14624733"/>
          </a:xfrm>
        </p:grpSpPr>
        <p:sp>
          <p:nvSpPr>
            <p:cNvPr id="559" name="Google Shape;559;p4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矩形 4">
            <a:extLst>
              <a:ext uri="{FF2B5EF4-FFF2-40B4-BE49-F238E27FC236}">
                <a16:creationId xmlns:a16="http://schemas.microsoft.com/office/drawing/2014/main" id="{495C0479-C055-40E6-B9EC-F1F0CBC68E30}"/>
              </a:ext>
            </a:extLst>
          </p:cNvPr>
          <p:cNvSpPr txBox="1"/>
          <p:nvPr/>
        </p:nvSpPr>
        <p:spPr>
          <a:xfrm>
            <a:off x="774707" y="1509688"/>
            <a:ext cx="7974295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0" b="1">
                <a:solidFill>
                  <a:srgbClr val="EE2F79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r>
              <a:rPr sz="6600" dirty="0"/>
              <a:t>AQUMON</a:t>
            </a:r>
            <a:r>
              <a:rPr lang="en-US" sz="6600" dirty="0"/>
              <a:t> </a:t>
            </a:r>
            <a:r>
              <a:rPr lang="x-none" altLang="en-US" sz="5400" dirty="0"/>
              <a:t>Robo-Advisors</a:t>
            </a:r>
            <a:endParaRPr sz="6600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35D401C5-FA61-4ADE-94A0-5047151CA2CE}"/>
              </a:ext>
            </a:extLst>
          </p:cNvPr>
          <p:cNvSpPr txBox="1"/>
          <p:nvPr/>
        </p:nvSpPr>
        <p:spPr>
          <a:xfrm>
            <a:off x="774707" y="2725058"/>
            <a:ext cx="8058337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lang="en-US" dirty="0">
                <a:solidFill>
                  <a:srgbClr val="002060"/>
                </a:solidFill>
                <a:latin typeface="Quattrocento Sans" panose="02010600030101010101" charset="0"/>
              </a:rPr>
              <a:t>Thank you for your attention.</a:t>
            </a:r>
            <a:endParaRPr dirty="0">
              <a:solidFill>
                <a:srgbClr val="002060"/>
              </a:solidFill>
              <a:latin typeface="Quattrocento Sans" panose="02010600030101010101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F6482C-37B7-4489-B965-0107337234C5}"/>
              </a:ext>
            </a:extLst>
          </p:cNvPr>
          <p:cNvSpPr txBox="1"/>
          <p:nvPr/>
        </p:nvSpPr>
        <p:spPr>
          <a:xfrm>
            <a:off x="774707" y="3774851"/>
            <a:ext cx="609834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defRPr>
            </a:pPr>
            <a:r>
              <a:rPr lang="en-US" altLang="zh-CN" dirty="0">
                <a:solidFill>
                  <a:srgbClr val="002060"/>
                </a:solidFill>
                <a:latin typeface="Quattrocento Sans" panose="02010600030101010101" charset="0"/>
              </a:rPr>
              <a:t>MDS 6212: Team 9</a:t>
            </a:r>
          </a:p>
        </p:txBody>
      </p:sp>
      <p:pic>
        <p:nvPicPr>
          <p:cNvPr id="11" name="Google Shape;223;p27">
            <a:extLst>
              <a:ext uri="{FF2B5EF4-FFF2-40B4-BE49-F238E27FC236}">
                <a16:creationId xmlns:a16="http://schemas.microsoft.com/office/drawing/2014/main" id="{07BDA165-D739-4400-9B73-11D5E13A7923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807993" y="1093490"/>
            <a:ext cx="1946623" cy="398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51939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7" descr="This image is of an abstract shape. "/>
          <p:cNvGrpSpPr/>
          <p:nvPr/>
        </p:nvGrpSpPr>
        <p:grpSpPr>
          <a:xfrm>
            <a:off x="2213004" y="-3087439"/>
            <a:ext cx="9455447" cy="10968550"/>
            <a:chOff x="2950671" y="-4116586"/>
            <a:chExt cx="12607263" cy="14624733"/>
          </a:xfrm>
        </p:grpSpPr>
        <p:sp>
          <p:nvSpPr>
            <p:cNvPr id="559" name="Google Shape;559;p4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矩形 4">
            <a:extLst>
              <a:ext uri="{FF2B5EF4-FFF2-40B4-BE49-F238E27FC236}">
                <a16:creationId xmlns:a16="http://schemas.microsoft.com/office/drawing/2014/main" id="{495C0479-C055-40E6-B9EC-F1F0CBC68E30}"/>
              </a:ext>
            </a:extLst>
          </p:cNvPr>
          <p:cNvSpPr txBox="1"/>
          <p:nvPr/>
        </p:nvSpPr>
        <p:spPr>
          <a:xfrm>
            <a:off x="617286" y="1354381"/>
            <a:ext cx="9695920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8000" b="1">
                <a:solidFill>
                  <a:srgbClr val="EE2F79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r>
              <a:rPr sz="6600" dirty="0"/>
              <a:t>AQUMON</a:t>
            </a:r>
            <a:r>
              <a:rPr lang="en-US" sz="6600" dirty="0"/>
              <a:t> </a:t>
            </a:r>
            <a:r>
              <a:rPr lang="x-none" altLang="en-US" sz="5400" dirty="0"/>
              <a:t>Robo-Advisors</a:t>
            </a:r>
            <a:endParaRPr sz="6600" dirty="0"/>
          </a:p>
        </p:txBody>
      </p:sp>
      <p:grpSp>
        <p:nvGrpSpPr>
          <p:cNvPr id="11" name="Group 230">
            <a:extLst>
              <a:ext uri="{FF2B5EF4-FFF2-40B4-BE49-F238E27FC236}">
                <a16:creationId xmlns:a16="http://schemas.microsoft.com/office/drawing/2014/main" id="{EEF2AC28-EA49-451B-9FDB-E1B6F1338E92}"/>
              </a:ext>
            </a:extLst>
          </p:cNvPr>
          <p:cNvGrpSpPr/>
          <p:nvPr/>
        </p:nvGrpSpPr>
        <p:grpSpPr>
          <a:xfrm>
            <a:off x="744495" y="2119887"/>
            <a:ext cx="7900554" cy="734319"/>
            <a:chOff x="305408" y="-443302"/>
            <a:chExt cx="8991856" cy="770616"/>
          </a:xfrm>
        </p:grpSpPr>
        <p:sp>
          <p:nvSpPr>
            <p:cNvPr id="12" name="Shape 228">
              <a:extLst>
                <a:ext uri="{FF2B5EF4-FFF2-40B4-BE49-F238E27FC236}">
                  <a16:creationId xmlns:a16="http://schemas.microsoft.com/office/drawing/2014/main" id="{E0DC67AA-D39C-4C59-A34F-9C081A3C9685}"/>
                </a:ext>
              </a:extLst>
            </p:cNvPr>
            <p:cNvSpPr txBox="1"/>
            <p:nvPr/>
          </p:nvSpPr>
          <p:spPr>
            <a:xfrm>
              <a:off x="305408" y="-134347"/>
              <a:ext cx="844138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2400" b="1">
                  <a:solidFill>
                    <a:srgbClr val="A7A7A7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Q &amp; A</a:t>
              </a:r>
              <a:endParaRPr dirty="0">
                <a:solidFill>
                  <a:srgbClr val="002060"/>
                </a:solidFill>
              </a:endParaRPr>
            </a:p>
          </p:txBody>
        </p:sp>
        <p:sp>
          <p:nvSpPr>
            <p:cNvPr id="13" name="Shape 229">
              <a:extLst>
                <a:ext uri="{FF2B5EF4-FFF2-40B4-BE49-F238E27FC236}">
                  <a16:creationId xmlns:a16="http://schemas.microsoft.com/office/drawing/2014/main" id="{0066EFFB-BBEF-418B-90B0-37061F197227}"/>
                </a:ext>
              </a:extLst>
            </p:cNvPr>
            <p:cNvSpPr txBox="1"/>
            <p:nvPr/>
          </p:nvSpPr>
          <p:spPr>
            <a:xfrm>
              <a:off x="3286393" y="-443302"/>
              <a:ext cx="6010871" cy="27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just" defTabSz="457200">
                <a:spcBef>
                  <a:spcPts val="1100"/>
                </a:spcBef>
                <a:defRPr sz="1100">
                  <a:solidFill>
                    <a:srgbClr val="868686"/>
                  </a:solidFill>
                  <a:latin typeface="Exo"/>
                  <a:ea typeface="Exo"/>
                  <a:cs typeface="Exo"/>
                  <a:sym typeface="Exo"/>
                </a:defRPr>
              </a:pPr>
              <a:endParaRPr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Google Shape;223;p27">
            <a:extLst>
              <a:ext uri="{FF2B5EF4-FFF2-40B4-BE49-F238E27FC236}">
                <a16:creationId xmlns:a16="http://schemas.microsoft.com/office/drawing/2014/main" id="{3B5445FE-EEA5-42D9-B5DB-CBA8328F39F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744495" y="954155"/>
            <a:ext cx="1502900" cy="32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2037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2;p28">
            <a:extLst>
              <a:ext uri="{FF2B5EF4-FFF2-40B4-BE49-F238E27FC236}">
                <a16:creationId xmlns:a16="http://schemas.microsoft.com/office/drawing/2014/main" id="{80FD7E2E-08D6-4AEB-9EF4-2A6121A208D2}"/>
              </a:ext>
            </a:extLst>
          </p:cNvPr>
          <p:cNvSpPr/>
          <p:nvPr/>
        </p:nvSpPr>
        <p:spPr>
          <a:xfrm rot="4194636">
            <a:off x="7785536" y="3772683"/>
            <a:ext cx="1630278" cy="2371263"/>
          </a:xfrm>
          <a:custGeom>
            <a:avLst/>
            <a:gdLst/>
            <a:ahLst/>
            <a:cxnLst/>
            <a:rect l="l" t="t" r="r" b="b"/>
            <a:pathLst>
              <a:path w="2492" h="3315" extrusionOk="0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rgbClr val="80DEDE"/>
              </a:gs>
              <a:gs pos="53500">
                <a:srgbClr val="85C1E7"/>
              </a:gs>
              <a:gs pos="100000">
                <a:srgbClr val="878C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图片 13" descr="手机屏幕的截图&#10;&#10;描述已自动生成">
            <a:extLst>
              <a:ext uri="{FF2B5EF4-FFF2-40B4-BE49-F238E27FC236}">
                <a16:creationId xmlns:a16="http://schemas.microsoft.com/office/drawing/2014/main" id="{24EDF842-E9BB-40B6-98B2-F48E74D8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30" y="3678688"/>
            <a:ext cx="2725779" cy="1063323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25C3E24A-21C8-47F6-8042-900A035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30" y="2307260"/>
            <a:ext cx="2725779" cy="1063323"/>
          </a:xfrm>
          <a:prstGeom prst="rect">
            <a:avLst/>
          </a:prstGeom>
        </p:spPr>
      </p:pic>
      <p:pic>
        <p:nvPicPr>
          <p:cNvPr id="19" name="图片 18" descr="街道上立着指示牌&#10;&#10;描述已自动生成">
            <a:extLst>
              <a:ext uri="{FF2B5EF4-FFF2-40B4-BE49-F238E27FC236}">
                <a16:creationId xmlns:a16="http://schemas.microsoft.com/office/drawing/2014/main" id="{453C29DB-06CC-41A2-A07E-A641769EC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177" y="1012920"/>
            <a:ext cx="2693413" cy="1057561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FF078488-AEF5-42D0-8230-4D2699E10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54" y="1857073"/>
            <a:ext cx="1830421" cy="1279626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D5D4CFE2-8770-48FC-801F-EE1405B28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765" y="1898278"/>
            <a:ext cx="1786412" cy="1346943"/>
          </a:xfrm>
          <a:prstGeom prst="rect">
            <a:avLst/>
          </a:prstGeom>
        </p:spPr>
      </p:pic>
      <p:grpSp>
        <p:nvGrpSpPr>
          <p:cNvPr id="231" name="Google Shape;231;p28" descr="This image is an abstract decorative shape. "/>
          <p:cNvGrpSpPr/>
          <p:nvPr/>
        </p:nvGrpSpPr>
        <p:grpSpPr>
          <a:xfrm rot="5684274">
            <a:off x="-636277" y="-2042537"/>
            <a:ext cx="3495330" cy="4361456"/>
            <a:chOff x="2950671" y="-4116586"/>
            <a:chExt cx="12607263" cy="14624733"/>
          </a:xfrm>
        </p:grpSpPr>
        <p:sp>
          <p:nvSpPr>
            <p:cNvPr id="232" name="Google Shape;232;p28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8"/>
          <p:cNvSpPr/>
          <p:nvPr/>
        </p:nvSpPr>
        <p:spPr>
          <a:xfrm>
            <a:off x="765185" y="316395"/>
            <a:ext cx="4461019" cy="5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The founder's story</a:t>
            </a:r>
          </a:p>
        </p:txBody>
      </p:sp>
      <p:sp>
        <p:nvSpPr>
          <p:cNvPr id="230" name="Google Shape;230;p28"/>
          <p:cNvSpPr/>
          <p:nvPr/>
        </p:nvSpPr>
        <p:spPr>
          <a:xfrm>
            <a:off x="182097" y="1239547"/>
            <a:ext cx="6119346" cy="426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3">
              <a:lnSpc>
                <a:spcPct val="115000"/>
              </a:lnSpc>
              <a:buClr>
                <a:srgbClr val="1155CC"/>
              </a:buClr>
              <a:buSzPts val="1400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       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May 1, 2008, in Hong Kong,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Kelvin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began his career in investment banking derivatives sales. But a month later there was a financial crisis.</a:t>
            </a:r>
          </a:p>
          <a:p>
            <a:pPr lvl="1">
              <a:lnSpc>
                <a:spcPct val="115000"/>
              </a:lnSpc>
              <a:buClr>
                <a:srgbClr val="1155CC"/>
              </a:buClr>
              <a:buSzPts val="1400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When he first entered the industry, he experienced the highest peak of the industry, and then hit the top and fell, and his Season 2 began.</a:t>
            </a:r>
          </a:p>
          <a:p>
            <a:pPr lvl="1">
              <a:lnSpc>
                <a:spcPct val="115000"/>
              </a:lnSpc>
              <a:buClr>
                <a:srgbClr val="1155CC"/>
              </a:buClr>
              <a:buSzPts val="1400"/>
            </a:pPr>
            <a:endParaRPr lang="en-US" altLang="zh-CN" dirty="0"/>
          </a:p>
          <a:p>
            <a:pPr marL="285750" lvl="1" indent="-285750">
              <a:lnSpc>
                <a:spcPct val="115000"/>
              </a:lnSpc>
              <a:buClr>
                <a:srgbClr val="1155CC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a business!   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the </a:t>
            </a:r>
            <a:r>
              <a:rPr lang="en-US" altLang="zh-CN" sz="14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robo</a:t>
            </a: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-advisory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lvl="1" indent="-285750">
              <a:lnSpc>
                <a:spcPct val="115000"/>
              </a:lnSpc>
              <a:buClr>
                <a:srgbClr val="1155CC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eammate, Huang </a:t>
            </a:r>
            <a:r>
              <a:rPr lang="en-US" altLang="zh-CN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Yaodong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PhD in financial engineering. </a:t>
            </a:r>
          </a:p>
          <a:p>
            <a:pPr marL="285750" lvl="1" indent="-285750">
              <a:lnSpc>
                <a:spcPct val="115000"/>
              </a:lnSpc>
              <a:buClr>
                <a:srgbClr val="1155CC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 2015, </a:t>
            </a:r>
            <a:r>
              <a:rPr lang="en-US" altLang="zh-CN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Aqumon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was born at the Hong Kong University of Science and Technology. </a:t>
            </a:r>
          </a:p>
          <a:p>
            <a:pPr marL="285750" lvl="1" indent="-285750">
              <a:lnSpc>
                <a:spcPct val="115000"/>
              </a:lnSpc>
              <a:buClr>
                <a:srgbClr val="1155CC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Original intention: bring the hedge fund-level investment opportunities that 5% of people could enjoy to 95% of ordinary people.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" name="Google Shape;223;p27">
            <a:extLst>
              <a:ext uri="{FF2B5EF4-FFF2-40B4-BE49-F238E27FC236}">
                <a16:creationId xmlns:a16="http://schemas.microsoft.com/office/drawing/2014/main" id="{7553A68C-6FEB-4BD7-833C-05293C2602D1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7097775" y="149587"/>
            <a:ext cx="1502900" cy="32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231;p28" descr="This image is an abstract decorative shape. ">
            <a:extLst>
              <a:ext uri="{FF2B5EF4-FFF2-40B4-BE49-F238E27FC236}">
                <a16:creationId xmlns:a16="http://schemas.microsoft.com/office/drawing/2014/main" id="{3FD833FE-9AE8-466F-A9B7-BD296B8854EB}"/>
              </a:ext>
            </a:extLst>
          </p:cNvPr>
          <p:cNvGrpSpPr/>
          <p:nvPr/>
        </p:nvGrpSpPr>
        <p:grpSpPr>
          <a:xfrm rot="5684274">
            <a:off x="1828985" y="-3053093"/>
            <a:ext cx="5297840" cy="11299054"/>
            <a:chOff x="5048019" y="-32249824"/>
            <a:chExt cx="21694681" cy="40378892"/>
          </a:xfrm>
        </p:grpSpPr>
        <p:sp>
          <p:nvSpPr>
            <p:cNvPr id="44" name="Google Shape;232;p28">
              <a:extLst>
                <a:ext uri="{FF2B5EF4-FFF2-40B4-BE49-F238E27FC236}">
                  <a16:creationId xmlns:a16="http://schemas.microsoft.com/office/drawing/2014/main" id="{01A0A789-9BC3-417B-B963-9B395101C6D7}"/>
                </a:ext>
              </a:extLst>
            </p:cNvPr>
            <p:cNvSpPr/>
            <p:nvPr/>
          </p:nvSpPr>
          <p:spPr>
            <a:xfrm rot="20110362">
              <a:off x="20066703" y="-32249824"/>
              <a:ext cx="6675997" cy="847407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3;p28">
              <a:extLst>
                <a:ext uri="{FF2B5EF4-FFF2-40B4-BE49-F238E27FC236}">
                  <a16:creationId xmlns:a16="http://schemas.microsoft.com/office/drawing/2014/main" id="{8825DDBF-4C44-4A23-AEDA-ED1ACB1CA142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4;p28">
              <a:extLst>
                <a:ext uri="{FF2B5EF4-FFF2-40B4-BE49-F238E27FC236}">
                  <a16:creationId xmlns:a16="http://schemas.microsoft.com/office/drawing/2014/main" id="{64ED463D-E4A9-472C-9AD4-F225D8649CC6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231;p28" descr="This image is an abstract decorative shape. ">
            <a:extLst>
              <a:ext uri="{FF2B5EF4-FFF2-40B4-BE49-F238E27FC236}">
                <a16:creationId xmlns:a16="http://schemas.microsoft.com/office/drawing/2014/main" id="{2D4DB139-4F76-4B31-ACE7-D84E92BA8641}"/>
              </a:ext>
            </a:extLst>
          </p:cNvPr>
          <p:cNvGrpSpPr/>
          <p:nvPr/>
        </p:nvGrpSpPr>
        <p:grpSpPr>
          <a:xfrm rot="5684274">
            <a:off x="-1334367" y="-1570975"/>
            <a:ext cx="3078692" cy="4092377"/>
            <a:chOff x="2950671" y="-4116586"/>
            <a:chExt cx="12607263" cy="14624733"/>
          </a:xfrm>
        </p:grpSpPr>
        <p:sp>
          <p:nvSpPr>
            <p:cNvPr id="36" name="Google Shape;232;p28">
              <a:extLst>
                <a:ext uri="{FF2B5EF4-FFF2-40B4-BE49-F238E27FC236}">
                  <a16:creationId xmlns:a16="http://schemas.microsoft.com/office/drawing/2014/main" id="{86BE24B5-7DA4-4B97-8168-355AF0D8DF07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33;p28">
              <a:extLst>
                <a:ext uri="{FF2B5EF4-FFF2-40B4-BE49-F238E27FC236}">
                  <a16:creationId xmlns:a16="http://schemas.microsoft.com/office/drawing/2014/main" id="{69A46B4D-C0B5-43C3-84F3-79D02382B8D5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4;p28">
              <a:extLst>
                <a:ext uri="{FF2B5EF4-FFF2-40B4-BE49-F238E27FC236}">
                  <a16:creationId xmlns:a16="http://schemas.microsoft.com/office/drawing/2014/main" id="{7F55E2D7-F8A5-463D-A5F3-ACC2C8BF87FD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9"/>
          <p:cNvSpPr/>
          <p:nvPr/>
        </p:nvSpPr>
        <p:spPr>
          <a:xfrm>
            <a:off x="401794" y="166772"/>
            <a:ext cx="5550390" cy="70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AQUMON’s funding history 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F2944DB9-32FC-4882-A393-FFF4AB443580}"/>
              </a:ext>
            </a:extLst>
          </p:cNvPr>
          <p:cNvCxnSpPr>
            <a:cxnSpLocks/>
          </p:cNvCxnSpPr>
          <p:nvPr/>
        </p:nvCxnSpPr>
        <p:spPr>
          <a:xfrm flipV="1">
            <a:off x="268890" y="3660527"/>
            <a:ext cx="1890177" cy="50180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8E926A0-FB9F-423A-BC3A-31B334938AAD}"/>
              </a:ext>
            </a:extLst>
          </p:cNvPr>
          <p:cNvCxnSpPr>
            <a:cxnSpLocks/>
          </p:cNvCxnSpPr>
          <p:nvPr/>
        </p:nvCxnSpPr>
        <p:spPr>
          <a:xfrm flipV="1">
            <a:off x="1321374" y="2880556"/>
            <a:ext cx="2073027" cy="7805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2715E3B-907C-40E3-AA7F-659BE0962E92}"/>
              </a:ext>
            </a:extLst>
          </p:cNvPr>
          <p:cNvCxnSpPr>
            <a:cxnSpLocks/>
          </p:cNvCxnSpPr>
          <p:nvPr/>
        </p:nvCxnSpPr>
        <p:spPr>
          <a:xfrm flipV="1">
            <a:off x="2425563" y="1963280"/>
            <a:ext cx="2375210" cy="9172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C2F9DDF-392A-4481-AC11-40A41E768522}"/>
              </a:ext>
            </a:extLst>
          </p:cNvPr>
          <p:cNvCxnSpPr>
            <a:cxnSpLocks/>
          </p:cNvCxnSpPr>
          <p:nvPr/>
        </p:nvCxnSpPr>
        <p:spPr>
          <a:xfrm flipV="1">
            <a:off x="3613168" y="1140441"/>
            <a:ext cx="2899144" cy="8228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59E035E-D530-4A41-BB4A-28DBA1C37A56}"/>
              </a:ext>
            </a:extLst>
          </p:cNvPr>
          <p:cNvSpPr txBox="1"/>
          <p:nvPr/>
        </p:nvSpPr>
        <p:spPr>
          <a:xfrm>
            <a:off x="1399651" y="3741144"/>
            <a:ext cx="1806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Alibaba Hong Kong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Entrepreneurs Fund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FE4C58-0F20-43E5-A60B-CE5C0645D58E}"/>
              </a:ext>
            </a:extLst>
          </p:cNvPr>
          <p:cNvSpPr txBox="1"/>
          <p:nvPr/>
        </p:nvSpPr>
        <p:spPr>
          <a:xfrm>
            <a:off x="299238" y="3619864"/>
            <a:ext cx="1193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Angel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D3A3CA-B27B-4094-9599-B08D371DD578}"/>
              </a:ext>
            </a:extLst>
          </p:cNvPr>
          <p:cNvSpPr txBox="1"/>
          <p:nvPr/>
        </p:nvSpPr>
        <p:spPr>
          <a:xfrm>
            <a:off x="1321374" y="3172725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 round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CFF783-4206-4B76-9133-A47FB9B62871}"/>
              </a:ext>
            </a:extLst>
          </p:cNvPr>
          <p:cNvSpPr txBox="1"/>
          <p:nvPr/>
        </p:nvSpPr>
        <p:spPr>
          <a:xfrm>
            <a:off x="2425563" y="2433067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</a:t>
            </a:r>
            <a:r>
              <a:rPr lang="en-US" altLang="zh-CN" b="1" dirty="0"/>
              <a:t>+ </a:t>
            </a:r>
            <a:r>
              <a:rPr lang="zh-CN" altLang="en-US" b="1" dirty="0"/>
              <a:t>round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B117F3-B3AE-4A5E-A65F-D3BD89AE9F37}"/>
              </a:ext>
            </a:extLst>
          </p:cNvPr>
          <p:cNvSpPr txBox="1"/>
          <p:nvPr/>
        </p:nvSpPr>
        <p:spPr>
          <a:xfrm>
            <a:off x="3886331" y="1546588"/>
            <a:ext cx="1219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</a:t>
            </a:r>
            <a:r>
              <a:rPr lang="en-US" altLang="zh-CN" b="1" dirty="0"/>
              <a:t>++</a:t>
            </a:r>
            <a:r>
              <a:rPr lang="zh-CN" altLang="en-US" b="1" dirty="0"/>
              <a:t> round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4217D7-B307-4F75-A0B7-7857B22A0D30}"/>
              </a:ext>
            </a:extLst>
          </p:cNvPr>
          <p:cNvSpPr txBox="1"/>
          <p:nvPr/>
        </p:nvSpPr>
        <p:spPr>
          <a:xfrm>
            <a:off x="2397026" y="2163995"/>
            <a:ext cx="1108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2018-09-06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A01781-6DD8-4AA8-A607-8CE9F828AB0B}"/>
              </a:ext>
            </a:extLst>
          </p:cNvPr>
          <p:cNvSpPr txBox="1"/>
          <p:nvPr/>
        </p:nvSpPr>
        <p:spPr>
          <a:xfrm>
            <a:off x="3899657" y="1278324"/>
            <a:ext cx="1219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2018-09-10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F96A3AA-6994-4A60-9C63-4FBCD7F843C0}"/>
              </a:ext>
            </a:extLst>
          </p:cNvPr>
          <p:cNvSpPr txBox="1"/>
          <p:nvPr/>
        </p:nvSpPr>
        <p:spPr>
          <a:xfrm>
            <a:off x="5156394" y="588426"/>
            <a:ext cx="1219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2020-05-07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4168CAF-A54A-4DAE-A9D4-2B35D2AF73B0}"/>
              </a:ext>
            </a:extLst>
          </p:cNvPr>
          <p:cNvSpPr txBox="1"/>
          <p:nvPr/>
        </p:nvSpPr>
        <p:spPr>
          <a:xfrm>
            <a:off x="5178793" y="817122"/>
            <a:ext cx="1270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Pre B </a:t>
            </a:r>
            <a:r>
              <a:rPr lang="zh-CN" altLang="en-US" b="1" dirty="0"/>
              <a:t>round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EB184A-34A0-41FA-835E-ACA44F0BBD17}"/>
              </a:ext>
            </a:extLst>
          </p:cNvPr>
          <p:cNvSpPr txBox="1"/>
          <p:nvPr/>
        </p:nvSpPr>
        <p:spPr>
          <a:xfrm>
            <a:off x="1236536" y="2912083"/>
            <a:ext cx="1108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2017-06-22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BF62937-CE2F-4F02-BA4A-472A61C7CE81}"/>
              </a:ext>
            </a:extLst>
          </p:cNvPr>
          <p:cNvSpPr txBox="1"/>
          <p:nvPr/>
        </p:nvSpPr>
        <p:spPr>
          <a:xfrm>
            <a:off x="2382534" y="3007512"/>
            <a:ext cx="1851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BOCI Investment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7F13EB-86F3-40FB-805A-C4D0D5731274}"/>
              </a:ext>
            </a:extLst>
          </p:cNvPr>
          <p:cNvSpPr txBox="1"/>
          <p:nvPr/>
        </p:nvSpPr>
        <p:spPr>
          <a:xfrm>
            <a:off x="5214238" y="1153626"/>
            <a:ext cx="3560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Zheng He Capital, Lenovo Ventures, Alibaba,  Wing Lung Bank family, 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Hong Kong government's Cyberport, etc.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0D4F034-6ABE-4D97-B358-41AE8B300AA8}"/>
              </a:ext>
            </a:extLst>
          </p:cNvPr>
          <p:cNvSpPr txBox="1"/>
          <p:nvPr/>
        </p:nvSpPr>
        <p:spPr>
          <a:xfrm>
            <a:off x="2397026" y="3350016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Alibaba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B0420C1-4323-40DD-8C07-2C7DC6AD35B7}"/>
              </a:ext>
            </a:extLst>
          </p:cNvPr>
          <p:cNvSpPr txBox="1"/>
          <p:nvPr/>
        </p:nvSpPr>
        <p:spPr>
          <a:xfrm>
            <a:off x="3716688" y="2094630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Alibaba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B84DE7E-124B-4CBB-9082-7A35BF29244A}"/>
              </a:ext>
            </a:extLst>
          </p:cNvPr>
          <p:cNvSpPr txBox="1"/>
          <p:nvPr/>
        </p:nvSpPr>
        <p:spPr>
          <a:xfrm>
            <a:off x="6426459" y="651964"/>
            <a:ext cx="1713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thirty million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dollars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8C4605-02DD-49D6-AD20-6585DB483EDC}"/>
              </a:ext>
            </a:extLst>
          </p:cNvPr>
          <p:cNvSpPr txBox="1"/>
          <p:nvPr/>
        </p:nvSpPr>
        <p:spPr>
          <a:xfrm>
            <a:off x="3723778" y="2416053"/>
            <a:ext cx="1288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L.P. Fund</a:t>
            </a:r>
          </a:p>
        </p:txBody>
      </p:sp>
      <p:sp>
        <p:nvSpPr>
          <p:cNvPr id="47" name="AutoShape 2" descr="our shareholders img">
            <a:extLst>
              <a:ext uri="{FF2B5EF4-FFF2-40B4-BE49-F238E27FC236}">
                <a16:creationId xmlns:a16="http://schemas.microsoft.com/office/drawing/2014/main" id="{121F1AFA-682D-4821-AA0A-FA22D6643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1998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2" name="图片 51" descr="文本&#10;&#10;描述已自动生成">
            <a:extLst>
              <a:ext uri="{FF2B5EF4-FFF2-40B4-BE49-F238E27FC236}">
                <a16:creationId xmlns:a16="http://schemas.microsoft.com/office/drawing/2014/main" id="{C2507862-EC06-4A7E-B78B-301F96CD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6" y="4229970"/>
            <a:ext cx="2333951" cy="885949"/>
          </a:xfrm>
          <a:prstGeom prst="rect">
            <a:avLst/>
          </a:prstGeom>
        </p:spPr>
      </p:pic>
      <p:pic>
        <p:nvPicPr>
          <p:cNvPr id="61" name="Google Shape;223;p27">
            <a:extLst>
              <a:ext uri="{FF2B5EF4-FFF2-40B4-BE49-F238E27FC236}">
                <a16:creationId xmlns:a16="http://schemas.microsoft.com/office/drawing/2014/main" id="{9B577045-1308-4BCC-AB93-AA9C996C9C2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97775" y="149587"/>
            <a:ext cx="1502900" cy="32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图片 57" descr="图片包含 徽标&#10;&#10;描述已自动生成">
            <a:extLst>
              <a:ext uri="{FF2B5EF4-FFF2-40B4-BE49-F238E27FC236}">
                <a16:creationId xmlns:a16="http://schemas.microsoft.com/office/drawing/2014/main" id="{B9981C9C-6EEA-433D-8271-4BBC179C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70" y="3557693"/>
            <a:ext cx="2400635" cy="857370"/>
          </a:xfrm>
          <a:prstGeom prst="rect">
            <a:avLst/>
          </a:prstGeom>
        </p:spPr>
      </p:pic>
      <p:pic>
        <p:nvPicPr>
          <p:cNvPr id="60" name="图片 59" descr="图片包含 QR 代码&#10;&#10;描述已自动生成">
            <a:extLst>
              <a:ext uri="{FF2B5EF4-FFF2-40B4-BE49-F238E27FC236}">
                <a16:creationId xmlns:a16="http://schemas.microsoft.com/office/drawing/2014/main" id="{43DD0406-8A1A-42B3-96F3-CB24671BB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184" y="1938312"/>
            <a:ext cx="866896" cy="885949"/>
          </a:xfrm>
          <a:prstGeom prst="rect">
            <a:avLst/>
          </a:prstGeom>
        </p:spPr>
      </p:pic>
      <p:pic>
        <p:nvPicPr>
          <p:cNvPr id="63" name="图片 62" descr="图形用户界面, 文本, 应用程序&#10;&#10;描述已自动生成">
            <a:extLst>
              <a:ext uri="{FF2B5EF4-FFF2-40B4-BE49-F238E27FC236}">
                <a16:creationId xmlns:a16="http://schemas.microsoft.com/office/drawing/2014/main" id="{CF6E8AC4-8AB1-4F65-9FCA-BEADB5C7D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735892"/>
            <a:ext cx="2762636" cy="809738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6287200F-E951-4570-9F2B-EF146F3F0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688" y="1916245"/>
            <a:ext cx="1790950" cy="819264"/>
          </a:xfrm>
          <a:prstGeom prst="rect">
            <a:avLst/>
          </a:prstGeom>
        </p:spPr>
      </p:pic>
      <p:pic>
        <p:nvPicPr>
          <p:cNvPr id="2052" name="Picture 4" descr="aqumon logo">
            <a:extLst>
              <a:ext uri="{FF2B5EF4-FFF2-40B4-BE49-F238E27FC236}">
                <a16:creationId xmlns:a16="http://schemas.microsoft.com/office/drawing/2014/main" id="{D0C7F161-31D1-498C-8292-97727256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50" y="1466642"/>
            <a:ext cx="13906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angcaimao logo">
            <a:extLst>
              <a:ext uri="{FF2B5EF4-FFF2-40B4-BE49-F238E27FC236}">
                <a16:creationId xmlns:a16="http://schemas.microsoft.com/office/drawing/2014/main" id="{3BB54330-C02C-44EA-86F0-2B1C1B06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75" y="3355089"/>
            <a:ext cx="1279723" cy="12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片包含 图标&#10;&#10;描述已自动生成">
            <a:extLst>
              <a:ext uri="{FF2B5EF4-FFF2-40B4-BE49-F238E27FC236}">
                <a16:creationId xmlns:a16="http://schemas.microsoft.com/office/drawing/2014/main" id="{378885BE-14C5-4258-8953-2479B5511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374" y="723081"/>
            <a:ext cx="1590897" cy="4763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231;p28" descr="This image is an abstract decorative shape. ">
            <a:extLst>
              <a:ext uri="{FF2B5EF4-FFF2-40B4-BE49-F238E27FC236}">
                <a16:creationId xmlns:a16="http://schemas.microsoft.com/office/drawing/2014/main" id="{A0F753F3-6CCB-4EED-BB14-2B4B9E3CA50F}"/>
              </a:ext>
            </a:extLst>
          </p:cNvPr>
          <p:cNvGrpSpPr/>
          <p:nvPr/>
        </p:nvGrpSpPr>
        <p:grpSpPr>
          <a:xfrm rot="5684274">
            <a:off x="-1334367" y="-1570975"/>
            <a:ext cx="3078692" cy="4092377"/>
            <a:chOff x="2950671" y="-4116586"/>
            <a:chExt cx="12607263" cy="14624733"/>
          </a:xfrm>
        </p:grpSpPr>
        <p:sp>
          <p:nvSpPr>
            <p:cNvPr id="71" name="Google Shape;232;p28">
              <a:extLst>
                <a:ext uri="{FF2B5EF4-FFF2-40B4-BE49-F238E27FC236}">
                  <a16:creationId xmlns:a16="http://schemas.microsoft.com/office/drawing/2014/main" id="{E688E163-7D70-44B7-9627-B099CCA71A19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33;p28">
              <a:extLst>
                <a:ext uri="{FF2B5EF4-FFF2-40B4-BE49-F238E27FC236}">
                  <a16:creationId xmlns:a16="http://schemas.microsoft.com/office/drawing/2014/main" id="{3150EA0D-96AA-4CB7-A5E0-B3DCA749C44F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34;p28">
              <a:extLst>
                <a:ext uri="{FF2B5EF4-FFF2-40B4-BE49-F238E27FC236}">
                  <a16:creationId xmlns:a16="http://schemas.microsoft.com/office/drawing/2014/main" id="{C344494E-1368-46EC-844F-1874D5D2071B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30"/>
          <p:cNvGrpSpPr/>
          <p:nvPr/>
        </p:nvGrpSpPr>
        <p:grpSpPr>
          <a:xfrm>
            <a:off x="4570985" y="1740195"/>
            <a:ext cx="4530556" cy="2365034"/>
            <a:chOff x="1504599" y="2399466"/>
            <a:chExt cx="6134808" cy="3202483"/>
          </a:xfrm>
        </p:grpSpPr>
        <p:sp>
          <p:nvSpPr>
            <p:cNvPr id="248" name="Google Shape;248;p30"/>
            <p:cNvSpPr/>
            <p:nvPr/>
          </p:nvSpPr>
          <p:spPr>
            <a:xfrm>
              <a:off x="3063972" y="4165973"/>
              <a:ext cx="836057" cy="1435976"/>
            </a:xfrm>
            <a:custGeom>
              <a:avLst/>
              <a:gdLst/>
              <a:ahLst/>
              <a:cxnLst/>
              <a:rect l="l" t="t" r="r" b="b"/>
              <a:pathLst>
                <a:path w="1874" h="3562" extrusionOk="0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266439" y="4430998"/>
              <a:ext cx="1201065" cy="968403"/>
            </a:xfrm>
            <a:custGeom>
              <a:avLst/>
              <a:gdLst/>
              <a:ahLst/>
              <a:cxnLst/>
              <a:rect l="l" t="t" r="r" b="b"/>
              <a:pathLst>
                <a:path w="2690" h="2404" extrusionOk="0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915668" y="3671184"/>
              <a:ext cx="1239012" cy="1462184"/>
            </a:xfrm>
            <a:custGeom>
              <a:avLst/>
              <a:gdLst/>
              <a:ahLst/>
              <a:cxnLst/>
              <a:rect l="l" t="t" r="r" b="b"/>
              <a:pathLst>
                <a:path w="2776" h="3628" extrusionOk="0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040675" y="2527450"/>
              <a:ext cx="1264687" cy="1655658"/>
            </a:xfrm>
            <a:custGeom>
              <a:avLst/>
              <a:gdLst/>
              <a:ahLst/>
              <a:cxnLst/>
              <a:rect l="l" t="t" r="r" b="b"/>
              <a:pathLst>
                <a:path w="2834" h="4108" extrusionOk="0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024074" y="2480087"/>
              <a:ext cx="2615334" cy="2204847"/>
            </a:xfrm>
            <a:custGeom>
              <a:avLst/>
              <a:gdLst/>
              <a:ahLst/>
              <a:cxnLst/>
              <a:rect l="l" t="t" r="r" b="b"/>
              <a:pathLst>
                <a:path w="5856" h="5472" extrusionOk="0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3948495" y="4209922"/>
              <a:ext cx="3572" cy="4030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254;p30"/>
            <p:cNvGrpSpPr/>
            <p:nvPr/>
          </p:nvGrpSpPr>
          <p:grpSpPr>
            <a:xfrm>
              <a:off x="1504599" y="2399466"/>
              <a:ext cx="2802929" cy="1873304"/>
              <a:chOff x="93979" y="699453"/>
              <a:chExt cx="3986530" cy="2951480"/>
            </a:xfrm>
          </p:grpSpPr>
          <p:sp>
            <p:nvSpPr>
              <p:cNvPr id="255" name="Google Shape;255;p30"/>
              <p:cNvSpPr/>
              <p:nvPr/>
            </p:nvSpPr>
            <p:spPr>
              <a:xfrm>
                <a:off x="1352550" y="1099503"/>
                <a:ext cx="40640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" extrusionOk="0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60" extrusionOk="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1258570" y="1024573"/>
                <a:ext cx="19050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38" extrusionOk="0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1468120" y="1056323"/>
                <a:ext cx="355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" extrusionOk="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1464310" y="996633"/>
                <a:ext cx="3429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30" extrusionOk="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1504950" y="994093"/>
                <a:ext cx="9779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2" extrusionOk="0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1772920" y="1067753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38" extrusionOk="0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1842770" y="887413"/>
                <a:ext cx="3683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40" extrusionOk="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1507490" y="963613"/>
                <a:ext cx="10287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1703070" y="928053"/>
                <a:ext cx="16891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30" extrusionOk="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1694180" y="1013143"/>
                <a:ext cx="4445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2" extrusionOk="0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1883410" y="957263"/>
                <a:ext cx="9525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6" extrusionOk="0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646430" y="1806893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15950" y="1811973"/>
                <a:ext cx="24130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92" extrusionOk="0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2" extrusionOk="0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2791460" y="3296603"/>
                <a:ext cx="508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3708" extrusionOk="0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1927860" y="823913"/>
                <a:ext cx="30480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70" extrusionOk="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50" extrusionOk="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2731770" y="1751013"/>
                <a:ext cx="203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4" extrusionOk="0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2656840" y="1799273"/>
                <a:ext cx="1397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4" extrusionOk="0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2352040" y="1724343"/>
                <a:ext cx="2286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4" extrusionOk="0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2428240" y="1463993"/>
                <a:ext cx="5969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" extrusionOk="0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1668780" y="1211263"/>
                <a:ext cx="6350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8" extrusionOk="0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733550" y="1088073"/>
                <a:ext cx="482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723390" y="1129983"/>
                <a:ext cx="3048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32" extrusionOk="0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1728470" y="1065213"/>
                <a:ext cx="44450" cy="2159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4" extrusionOk="0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4" extrusionOk="0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1936750" y="1119823"/>
                <a:ext cx="8128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78" extrusionOk="0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1940560" y="1010603"/>
                <a:ext cx="8001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0" extrusionOk="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2194560" y="944563"/>
                <a:ext cx="342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0" extrusionOk="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2057400" y="727393"/>
                <a:ext cx="784860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78" extrusionOk="0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335530" y="1211263"/>
                <a:ext cx="12192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76" extrusionOk="0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1762760" y="1103313"/>
                <a:ext cx="2921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8" extrusionOk="0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62" extrusionOk="0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92" extrusionOk="0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178050" y="1465263"/>
                <a:ext cx="1524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38" extrusionOk="0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2258060" y="1697673"/>
                <a:ext cx="5207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2" h="58" extrusionOk="0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358" extrusionOk="0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8" extrusionOk="0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750060" y="1098233"/>
                <a:ext cx="34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4" extrusionOk="0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854200" y="1394143"/>
                <a:ext cx="114300" cy="660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04" extrusionOk="0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76" extrusionOk="0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30"/>
            <p:cNvSpPr/>
            <p:nvPr/>
          </p:nvSpPr>
          <p:spPr>
            <a:xfrm>
              <a:off x="3956532" y="4207503"/>
              <a:ext cx="2678" cy="3224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960208" y="4202250"/>
              <a:ext cx="1116" cy="100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951969" y="4201861"/>
              <a:ext cx="2678" cy="3224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952965" y="4209874"/>
              <a:ext cx="1785" cy="2418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950141" y="4196164"/>
              <a:ext cx="3572" cy="2418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945656" y="4202169"/>
              <a:ext cx="2232" cy="100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947487" y="4207726"/>
              <a:ext cx="2678" cy="1612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0"/>
          <p:cNvSpPr txBox="1"/>
          <p:nvPr/>
        </p:nvSpPr>
        <p:spPr>
          <a:xfrm>
            <a:off x="461716" y="88915"/>
            <a:ext cx="7844171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Market Opportunity – Democratize Hedge Funds  </a:t>
            </a:r>
            <a:endParaRPr sz="28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61716" y="1201943"/>
            <a:ext cx="575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GB" sz="1500" b="1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Pain Points</a:t>
            </a:r>
            <a:endParaRPr sz="1500" b="1" i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501516" y="1514884"/>
            <a:ext cx="4995371" cy="318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Hedge funds are only open </a:t>
            </a:r>
            <a:r>
              <a:rPr lang="en-US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 "accredited" or qualified investors.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Qualified investors of a hedge fund refer to the entities and individuals with corresponding risk identification ability and risk bearing ability.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 mainland China: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Invest not less than 1 million yuan in a single hedge fund.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Enterprises with net assets not less than 10 million yuan;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Individuals whose financial assets are no less than 3 million yuan or whose average annual personal income is no less than 500,000 yuan in the recent three years.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i="1" dirty="0">
              <a:solidFill>
                <a:srgbClr val="002060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Retail Investors do not have the access to many </a:t>
            </a:r>
            <a:r>
              <a:rPr lang="en-US" altLang="zh-CN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financial instruments that are only available for big institutions.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i="1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Financial Derivatives for hedging, such as options and futures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i="1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Global Asset Allocation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200" dirty="0"/>
          </a:p>
        </p:txBody>
      </p:sp>
      <p:grpSp>
        <p:nvGrpSpPr>
          <p:cNvPr id="309" name="Google Shape;309;p30" descr="This image is of an abstract shape. "/>
          <p:cNvGrpSpPr/>
          <p:nvPr/>
        </p:nvGrpSpPr>
        <p:grpSpPr>
          <a:xfrm rot="-6290697">
            <a:off x="6042434" y="2999055"/>
            <a:ext cx="5004442" cy="5805275"/>
            <a:chOff x="2950671" y="-4116586"/>
            <a:chExt cx="12607263" cy="14624733"/>
          </a:xfrm>
        </p:grpSpPr>
        <p:sp>
          <p:nvSpPr>
            <p:cNvPr id="310" name="Google Shape;310;p30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0"/>
          <p:cNvSpPr txBox="1"/>
          <p:nvPr/>
        </p:nvSpPr>
        <p:spPr>
          <a:xfrm>
            <a:off x="545085" y="613406"/>
            <a:ext cx="4924709" cy="3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Aqumon’s</a:t>
            </a:r>
            <a:r>
              <a:rPr lang="en-GB" sz="1200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goal is to </a:t>
            </a:r>
            <a:r>
              <a:rPr lang="en-US" sz="1200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bring the hedge-fund-level investment opportunities that are available to 5% of the population to 95 per cent of the population</a:t>
            </a:r>
            <a:endParaRPr sz="1200" i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9" name="Google Shape;223;p27">
            <a:extLst>
              <a:ext uri="{FF2B5EF4-FFF2-40B4-BE49-F238E27FC236}">
                <a16:creationId xmlns:a16="http://schemas.microsoft.com/office/drawing/2014/main" id="{70AF3AA5-A6C5-4663-AD6D-684D97415499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7407974" y="808397"/>
            <a:ext cx="1502900" cy="32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827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345971" y="270247"/>
            <a:ext cx="397040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Business Model</a:t>
            </a:r>
            <a:endParaRPr sz="2800" dirty="0"/>
          </a:p>
        </p:txBody>
      </p:sp>
      <p:grpSp>
        <p:nvGrpSpPr>
          <p:cNvPr id="398" name="Google Shape;398;p37" descr="This image is an icon of three people interacting. "/>
          <p:cNvGrpSpPr/>
          <p:nvPr/>
        </p:nvGrpSpPr>
        <p:grpSpPr>
          <a:xfrm>
            <a:off x="3211461" y="3735269"/>
            <a:ext cx="2721077" cy="461700"/>
            <a:chOff x="7991679" y="4554108"/>
            <a:chExt cx="3628103" cy="615600"/>
          </a:xfrm>
        </p:grpSpPr>
        <p:grpSp>
          <p:nvGrpSpPr>
            <p:cNvPr id="399" name="Google Shape;399;p37"/>
            <p:cNvGrpSpPr/>
            <p:nvPr/>
          </p:nvGrpSpPr>
          <p:grpSpPr>
            <a:xfrm>
              <a:off x="7991679" y="4627292"/>
              <a:ext cx="346075" cy="346075"/>
              <a:chOff x="3398838" y="2895601"/>
              <a:chExt cx="346075" cy="346075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3398838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467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429001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3429001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3594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3662363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3624263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3624263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3497263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563938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527426" y="3090864"/>
                <a:ext cx="888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527426" y="3124201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2" name="Google Shape;412;p37"/>
              <p:cNvCxnSpPr/>
              <p:nvPr/>
            </p:nvCxnSpPr>
            <p:spPr>
              <a:xfrm>
                <a:off x="34512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flipH="1">
                <a:off x="36544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4" name="Google Shape;414;p37"/>
            <p:cNvSpPr/>
            <p:nvPr/>
          </p:nvSpPr>
          <p:spPr>
            <a:xfrm>
              <a:off x="8578716" y="4554108"/>
              <a:ext cx="3041066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Sales Revenue from sale of algorithms and strategies to financial institutions</a:t>
              </a:r>
              <a:endParaRPr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1AB62CA-BD86-490B-B64B-FC017B1A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9"/>
          <a:stretch/>
        </p:blipFill>
        <p:spPr>
          <a:xfrm>
            <a:off x="72599" y="2379521"/>
            <a:ext cx="2398619" cy="20012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46A0B1-4729-4E79-A7A1-F4656ACCAB7A}"/>
              </a:ext>
            </a:extLst>
          </p:cNvPr>
          <p:cNvSpPr txBox="1"/>
          <p:nvPr/>
        </p:nvSpPr>
        <p:spPr>
          <a:xfrm>
            <a:off x="6492585" y="3265529"/>
            <a:ext cx="228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dk1"/>
                </a:solidFill>
                <a:latin typeface="Calibri"/>
                <a:cs typeface="Calibri"/>
              </a:rPr>
              <a:t>Quantitative technical support for professional investment institutions</a:t>
            </a:r>
          </a:p>
        </p:txBody>
      </p:sp>
      <p:pic>
        <p:nvPicPr>
          <p:cNvPr id="40" name="图片 39" descr="徽标, 公司名称&#10;&#10;描述已自动生成">
            <a:extLst>
              <a:ext uri="{FF2B5EF4-FFF2-40B4-BE49-F238E27FC236}">
                <a16:creationId xmlns:a16="http://schemas.microsoft.com/office/drawing/2014/main" id="{8E7C1966-E467-AE49-AF69-8471F763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912" y="0"/>
            <a:ext cx="1756781" cy="720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132E68-2BA6-4BCD-AF0B-6493EBE6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701" y="2038867"/>
            <a:ext cx="3841954" cy="1687839"/>
          </a:xfrm>
          <a:prstGeom prst="rect">
            <a:avLst/>
          </a:prstGeom>
        </p:spPr>
      </p:pic>
      <p:pic>
        <p:nvPicPr>
          <p:cNvPr id="41" name="Content Placeholder 4" descr="Screenshot from 2020-12-15 15-43-40">
            <a:extLst>
              <a:ext uri="{FF2B5EF4-FFF2-40B4-BE49-F238E27FC236}">
                <a16:creationId xmlns:a16="http://schemas.microsoft.com/office/drawing/2014/main" id="{FF14C514-5E1B-4A13-B70A-02BDC1EF5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00" y="567135"/>
            <a:ext cx="5682004" cy="17732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B01EB4-7BC9-4398-92B3-C16BA8884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230" y="1507017"/>
            <a:ext cx="2325211" cy="1287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6" name="Google Shape;309;p30" descr="This image is of an abstract shape. ">
            <a:extLst>
              <a:ext uri="{FF2B5EF4-FFF2-40B4-BE49-F238E27FC236}">
                <a16:creationId xmlns:a16="http://schemas.microsoft.com/office/drawing/2014/main" id="{19527757-539C-46FE-B340-AACFBA629D0A}"/>
              </a:ext>
            </a:extLst>
          </p:cNvPr>
          <p:cNvGrpSpPr/>
          <p:nvPr/>
        </p:nvGrpSpPr>
        <p:grpSpPr>
          <a:xfrm rot="-6290697">
            <a:off x="6042434" y="2999055"/>
            <a:ext cx="5004442" cy="5805275"/>
            <a:chOff x="2950671" y="-4116586"/>
            <a:chExt cx="12607263" cy="14624733"/>
          </a:xfrm>
        </p:grpSpPr>
        <p:sp>
          <p:nvSpPr>
            <p:cNvPr id="47" name="Google Shape;310;p30">
              <a:extLst>
                <a:ext uri="{FF2B5EF4-FFF2-40B4-BE49-F238E27FC236}">
                  <a16:creationId xmlns:a16="http://schemas.microsoft.com/office/drawing/2014/main" id="{D6FEC83B-55D1-4516-A759-2CAE2762CD1D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11;p30">
              <a:extLst>
                <a:ext uri="{FF2B5EF4-FFF2-40B4-BE49-F238E27FC236}">
                  <a16:creationId xmlns:a16="http://schemas.microsoft.com/office/drawing/2014/main" id="{AAFFA923-46B7-4409-A3BE-391BB7CCD4D1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12;p30">
              <a:extLst>
                <a:ext uri="{FF2B5EF4-FFF2-40B4-BE49-F238E27FC236}">
                  <a16:creationId xmlns:a16="http://schemas.microsoft.com/office/drawing/2014/main" id="{A96D0212-B840-4834-8F90-0C07A9542835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1774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17CA1211-7856-45E8-B01A-66B7A7E85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33" y="32011"/>
            <a:ext cx="1756781" cy="720280"/>
          </a:xfrm>
          <a:prstGeom prst="rect">
            <a:avLst/>
          </a:prstGeom>
        </p:spPr>
      </p:pic>
      <p:sp>
        <p:nvSpPr>
          <p:cNvPr id="348" name="Google Shape;348;p34"/>
          <p:cNvSpPr txBox="1"/>
          <p:nvPr/>
        </p:nvSpPr>
        <p:spPr>
          <a:xfrm>
            <a:off x="372798" y="146993"/>
            <a:ext cx="6220377" cy="49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Competitive Analysis</a:t>
            </a:r>
            <a:endParaRPr sz="2800" dirty="0"/>
          </a:p>
        </p:txBody>
      </p:sp>
      <p:sp>
        <p:nvSpPr>
          <p:cNvPr id="349" name="Google Shape;349;p34"/>
          <p:cNvSpPr txBox="1"/>
          <p:nvPr/>
        </p:nvSpPr>
        <p:spPr>
          <a:xfrm>
            <a:off x="385758" y="637309"/>
            <a:ext cx="4428697" cy="2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lvl="0" indent="-247650"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US" altLang="zh-CN" sz="1500" b="1" i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Comparison : Traditional Human Advisor </a:t>
            </a:r>
            <a:endParaRPr sz="1500" b="1" i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385758" y="914400"/>
            <a:ext cx="5275256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Historically, there’s been a couple of major ways you could invest your money:</a:t>
            </a:r>
          </a:p>
          <a:p>
            <a:pPr lvl="0"/>
            <a:endParaRPr lang="en-US" sz="15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Do it yourself. 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Which means you would need to do tons of research into stocks, ETFs, bonds etc.</a:t>
            </a:r>
          </a:p>
          <a:p>
            <a:pPr lvl="0"/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Turn to the investment managers for help. 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Buy mutual funds or an investment insurance where you would essentially pay an investment manager to do the same with fees that are often 2% or more!</a:t>
            </a:r>
          </a:p>
          <a:p>
            <a:pPr lvl="0"/>
            <a:endParaRPr lang="en-US" sz="15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5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Robo</a:t>
            </a:r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-advisors</a:t>
            </a:r>
            <a:r>
              <a:rPr lang="en-US" sz="15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are computer programs that will collect some information about you .Once you put your money in, they will automatically invest it on your behalf and since there’s no human intervention, </a:t>
            </a:r>
            <a:r>
              <a:rPr lang="en-US"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they can cut costs and make management fees much lower for the consumers!</a:t>
            </a:r>
            <a:br>
              <a:rPr lang="en-GB" sz="1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4" descr="This image is of two sets of hands putting puzzle pieces together. "/>
          <p:cNvPicPr preferRelativeResize="0"/>
          <p:nvPr/>
        </p:nvPicPr>
        <p:blipFill rotWithShape="1">
          <a:blip r:embed="rId4">
            <a:alphaModFix/>
          </a:blip>
          <a:srcRect r="15225"/>
          <a:stretch/>
        </p:blipFill>
        <p:spPr>
          <a:xfrm>
            <a:off x="5661014" y="0"/>
            <a:ext cx="3482986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3511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24" y="0"/>
            <a:ext cx="6481441" cy="5143500"/>
          </a:xfrm>
          <a:prstGeom prst="rect">
            <a:avLst/>
          </a:prstGeom>
        </p:spPr>
      </p:pic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0F88E4C4-D811-4456-A499-637CB03C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39" y="96819"/>
            <a:ext cx="1756781" cy="7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508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1456</Words>
  <Application>Microsoft Office PowerPoint</Application>
  <PresentationFormat>全屏显示(16:9)</PresentationFormat>
  <Paragraphs>196</Paragraphs>
  <Slides>33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Raleway</vt:lpstr>
      <vt:lpstr>Noto Sans Symbols</vt:lpstr>
      <vt:lpstr>Exo</vt:lpstr>
      <vt:lpstr>Open Sans</vt:lpstr>
      <vt:lpstr>Calibri</vt:lpstr>
      <vt:lpstr>Quattrocento Sans</vt:lpstr>
      <vt:lpstr>Cambria Math</vt:lpstr>
      <vt:lpstr>Wingdings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sq635</dc:creator>
  <cp:lastModifiedBy>Xiaojing Tang (SME,220020009)</cp:lastModifiedBy>
  <cp:revision>20</cp:revision>
  <dcterms:created xsi:type="dcterms:W3CDTF">2020-12-06T09:10:58Z</dcterms:created>
  <dcterms:modified xsi:type="dcterms:W3CDTF">2020-12-21T05:59:03Z</dcterms:modified>
</cp:coreProperties>
</file>